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9" r:id="rId2"/>
  </p:sldMasterIdLst>
  <p:notesMasterIdLst>
    <p:notesMasterId r:id="rId35"/>
  </p:notesMasterIdLst>
  <p:sldIdLst>
    <p:sldId id="256" r:id="rId3"/>
    <p:sldId id="304" r:id="rId4"/>
    <p:sldId id="303" r:id="rId5"/>
    <p:sldId id="273" r:id="rId6"/>
    <p:sldId id="264" r:id="rId7"/>
    <p:sldId id="274" r:id="rId8"/>
    <p:sldId id="275" r:id="rId9"/>
    <p:sldId id="276" r:id="rId10"/>
    <p:sldId id="277" r:id="rId11"/>
    <p:sldId id="278" r:id="rId12"/>
    <p:sldId id="279" r:id="rId13"/>
    <p:sldId id="280" r:id="rId14"/>
    <p:sldId id="281" r:id="rId15"/>
    <p:sldId id="283" r:id="rId16"/>
    <p:sldId id="284" r:id="rId17"/>
    <p:sldId id="285" r:id="rId18"/>
    <p:sldId id="286" r:id="rId19"/>
    <p:sldId id="287" r:id="rId20"/>
    <p:sldId id="288" r:id="rId21"/>
    <p:sldId id="289" r:id="rId22"/>
    <p:sldId id="290" r:id="rId23"/>
    <p:sldId id="292" r:id="rId24"/>
    <p:sldId id="294" r:id="rId25"/>
    <p:sldId id="295" r:id="rId26"/>
    <p:sldId id="296" r:id="rId27"/>
    <p:sldId id="297" r:id="rId28"/>
    <p:sldId id="298" r:id="rId29"/>
    <p:sldId id="293" r:id="rId30"/>
    <p:sldId id="299" r:id="rId31"/>
    <p:sldId id="300" r:id="rId32"/>
    <p:sldId id="302" r:id="rId33"/>
    <p:sldId id="30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E"/>
    <a:srgbClr val="BFD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78" autoAdjust="0"/>
    <p:restoredTop sz="94754"/>
  </p:normalViewPr>
  <p:slideViewPr>
    <p:cSldViewPr snapToGrid="0" snapToObjects="1" showGuides="1">
      <p:cViewPr varScale="1">
        <p:scale>
          <a:sx n="99" d="100"/>
          <a:sy n="99" d="100"/>
        </p:scale>
        <p:origin x="59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B2AF2-2E2F-4B40-ACCC-041D57AA7302}" type="datetimeFigureOut">
              <a:rPr lang="en-US" smtClean="0"/>
              <a:t>11/19/22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20602-DA92-E44F-9F95-C86567BE2790}" type="slidenum">
              <a:rPr lang="en-US" smtClean="0"/>
              <a:t>‹#›</a:t>
            </a:fld>
            <a:endParaRPr lang="en-US" dirty="0"/>
          </a:p>
        </p:txBody>
      </p:sp>
    </p:spTree>
    <p:extLst>
      <p:ext uri="{BB962C8B-B14F-4D97-AF65-F5344CB8AC3E}">
        <p14:creationId xmlns:p14="http://schemas.microsoft.com/office/powerpoint/2010/main" val="148385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12</a:t>
            </a:fld>
            <a:endParaRPr lang="en-US" dirty="0"/>
          </a:p>
        </p:txBody>
      </p:sp>
    </p:spTree>
    <p:extLst>
      <p:ext uri="{BB962C8B-B14F-4D97-AF65-F5344CB8AC3E}">
        <p14:creationId xmlns:p14="http://schemas.microsoft.com/office/powerpoint/2010/main" val="520731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5820602-DA92-E44F-9F95-C86567BE2790}" type="slidenum">
              <a:rPr lang="en-US" smtClean="0"/>
              <a:t>20</a:t>
            </a:fld>
            <a:endParaRPr lang="en-US" dirty="0"/>
          </a:p>
        </p:txBody>
      </p:sp>
    </p:spTree>
    <p:extLst>
      <p:ext uri="{BB962C8B-B14F-4D97-AF65-F5344CB8AC3E}">
        <p14:creationId xmlns:p14="http://schemas.microsoft.com/office/powerpoint/2010/main" val="40257454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1">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762DFC-9021-BC4E-9731-0BE0368238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27914" y="2753487"/>
            <a:ext cx="8136171" cy="1351025"/>
          </a:xfrm>
          <a:prstGeom prst="rect">
            <a:avLst/>
          </a:prstGeom>
        </p:spPr>
      </p:pic>
    </p:spTree>
    <p:extLst>
      <p:ext uri="{BB962C8B-B14F-4D97-AF65-F5344CB8AC3E}">
        <p14:creationId xmlns:p14="http://schemas.microsoft.com/office/powerpoint/2010/main" val="1865541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5B75D14B-FF3A-7A46-B13E-7D246FE31EFF}"/>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1">
            <a:extLst>
              <a:ext uri="{FF2B5EF4-FFF2-40B4-BE49-F238E27FC236}">
                <a16:creationId xmlns:a16="http://schemas.microsoft.com/office/drawing/2014/main" id="{0B388379-FC01-A748-B34C-3CBB786859B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22" name="Text Placeholder 2">
            <a:extLst>
              <a:ext uri="{FF2B5EF4-FFF2-40B4-BE49-F238E27FC236}">
                <a16:creationId xmlns:a16="http://schemas.microsoft.com/office/drawing/2014/main" id="{55FADB5E-5B0B-D242-BF80-82959929FCCC}"/>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23" name="Conector recto 22">
            <a:extLst>
              <a:ext uri="{FF2B5EF4-FFF2-40B4-BE49-F238E27FC236}">
                <a16:creationId xmlns:a16="http://schemas.microsoft.com/office/drawing/2014/main" id="{84F32478-8979-6543-985B-E5A843A24019}"/>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8">
            <a:extLst>
              <a:ext uri="{FF2B5EF4-FFF2-40B4-BE49-F238E27FC236}">
                <a16:creationId xmlns:a16="http://schemas.microsoft.com/office/drawing/2014/main" id="{482C4E15-CAD5-0245-93ED-FF0190D631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984214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11">
            <a:extLst>
              <a:ext uri="{FF2B5EF4-FFF2-40B4-BE49-F238E27FC236}">
                <a16:creationId xmlns:a16="http://schemas.microsoft.com/office/drawing/2014/main" id="{BBA5FBB1-EEC5-F04E-A4EA-A50B16FBBA38}"/>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50D2C65C-3B2B-E947-A9E7-7A4729565D56}"/>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8" name="Text Placeholder 2">
            <a:extLst>
              <a:ext uri="{FF2B5EF4-FFF2-40B4-BE49-F238E27FC236}">
                <a16:creationId xmlns:a16="http://schemas.microsoft.com/office/drawing/2014/main" id="{9668052C-A0B3-494D-8C08-EABC0A25E27A}"/>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9" name="Conector recto 8">
            <a:extLst>
              <a:ext uri="{FF2B5EF4-FFF2-40B4-BE49-F238E27FC236}">
                <a16:creationId xmlns:a16="http://schemas.microsoft.com/office/drawing/2014/main" id="{E7E2D419-E0E4-ED47-A4DA-16A6BED7F867}"/>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8">
            <a:extLst>
              <a:ext uri="{FF2B5EF4-FFF2-40B4-BE49-F238E27FC236}">
                <a16:creationId xmlns:a16="http://schemas.microsoft.com/office/drawing/2014/main" id="{8C621B7D-912A-1540-B00B-5ABC16031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537993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angle 11">
            <a:extLst>
              <a:ext uri="{FF2B5EF4-FFF2-40B4-BE49-F238E27FC236}">
                <a16:creationId xmlns:a16="http://schemas.microsoft.com/office/drawing/2014/main" id="{61B70701-9FD7-C341-A7C9-9C011F68C414}"/>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61C42DC5-2450-D342-A836-120B61F06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23" name="Text Placeholder 2">
            <a:extLst>
              <a:ext uri="{FF2B5EF4-FFF2-40B4-BE49-F238E27FC236}">
                <a16:creationId xmlns:a16="http://schemas.microsoft.com/office/drawing/2014/main" id="{4F952194-46EB-CD4D-AC5C-8C446067E655}"/>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24" name="Conector recto 23">
            <a:extLst>
              <a:ext uri="{FF2B5EF4-FFF2-40B4-BE49-F238E27FC236}">
                <a16:creationId xmlns:a16="http://schemas.microsoft.com/office/drawing/2014/main" id="{C5DDC7A9-29A7-5641-A209-4AC3B5848E12}"/>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8">
            <a:extLst>
              <a:ext uri="{FF2B5EF4-FFF2-40B4-BE49-F238E27FC236}">
                <a16:creationId xmlns:a16="http://schemas.microsoft.com/office/drawing/2014/main" id="{B899F313-175F-D949-80E8-23E3660589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607462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9" name="Picture 8">
            <a:extLst>
              <a:ext uri="{FF2B5EF4-FFF2-40B4-BE49-F238E27FC236}">
                <a16:creationId xmlns:a16="http://schemas.microsoft.com/office/drawing/2014/main" id="{204D3C4F-324C-1C41-8B00-6B2BA4BC4DD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868273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69A039E0-B979-6B4B-8391-3B0CE7268F2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4016002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2.3">
    <p:bg>
      <p:bgPr>
        <a:blipFill dpi="0" rotWithShape="1">
          <a:blip r:embed="rId2" cstate="screen">
            <a:alphaModFix amt="25000"/>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t="-5000" b="-5000"/>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F6179B77-EEF1-D847-A9EE-261C7B15DED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687648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2.3">
    <p:bg>
      <p:bgPr>
        <a:blipFill dpi="0" rotWithShape="1">
          <a:blip r:embed="rId2" cstate="screen">
            <a:alphaModFix amt="19000"/>
            <a:lum/>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3C9CA8ED-69D2-D44F-8866-871C3A4FD8A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859616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714337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226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2269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739154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hasCustomPrompt="1"/>
          </p:nvPr>
        </p:nvSpPr>
        <p:spPr>
          <a:xfrm>
            <a:off x="381000" y="2380387"/>
            <a:ext cx="5616576" cy="3403079"/>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403079"/>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p>
            <a:r>
              <a:rPr lang="en-US"/>
              <a:t>Click to edit Master title style</a:t>
            </a:r>
          </a:p>
        </p:txBody>
      </p:sp>
    </p:spTree>
    <p:extLst>
      <p:ext uri="{BB962C8B-B14F-4D97-AF65-F5344CB8AC3E}">
        <p14:creationId xmlns:p14="http://schemas.microsoft.com/office/powerpoint/2010/main" val="226723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89226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18000174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54111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5B2EE18-AB0E-1B40-9746-17B3F4FA0238}"/>
              </a:ext>
            </a:extLst>
          </p:cNvPr>
          <p:cNvSpPr>
            <a:spLocks noGrp="1"/>
          </p:cNvSpPr>
          <p:nvPr>
            <p:ph type="pic" idx="1"/>
          </p:nvPr>
        </p:nvSpPr>
        <p:spPr>
          <a:xfrm>
            <a:off x="387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Footer Placeholder 5">
            <a:extLst>
              <a:ext uri="{FF2B5EF4-FFF2-40B4-BE49-F238E27FC236}">
                <a16:creationId xmlns:a16="http://schemas.microsoft.com/office/drawing/2014/main" id="{CBE7361E-3BF7-284B-890B-E5ECD0CE47E2}"/>
              </a:ext>
            </a:extLst>
          </p:cNvPr>
          <p:cNvSpPr>
            <a:spLocks noGrp="1"/>
          </p:cNvSpPr>
          <p:nvPr>
            <p:ph type="ftr" sz="quarter" idx="11"/>
          </p:nvPr>
        </p:nvSpPr>
        <p:spPr>
          <a:xfrm>
            <a:off x="6302219" y="5832273"/>
            <a:ext cx="5537401" cy="485400"/>
          </a:xfrm>
        </p:spPr>
        <p:txBody>
          <a:bodyPr/>
          <a:lstStyle/>
          <a:p>
            <a:endParaRPr lang="en-US" dirty="0"/>
          </a:p>
        </p:txBody>
      </p:sp>
      <p:sp>
        <p:nvSpPr>
          <p:cNvPr id="9" name="Title 1">
            <a:extLst>
              <a:ext uri="{FF2B5EF4-FFF2-40B4-BE49-F238E27FC236}">
                <a16:creationId xmlns:a16="http://schemas.microsoft.com/office/drawing/2014/main" id="{08915B9C-AB36-1746-B3CE-9F0487F08525}"/>
              </a:ext>
            </a:extLst>
          </p:cNvPr>
          <p:cNvSpPr>
            <a:spLocks noGrp="1"/>
          </p:cNvSpPr>
          <p:nvPr>
            <p:ph type="title"/>
          </p:nvPr>
        </p:nvSpPr>
        <p:spPr>
          <a:xfrm>
            <a:off x="6302220" y="381000"/>
            <a:ext cx="5537400" cy="1676400"/>
          </a:xfrm>
        </p:spPr>
        <p:txBody>
          <a:bodyPr anchor="b">
            <a:normAutofit/>
          </a:bodyPr>
          <a:lstStyle>
            <a:lvl1pPr algn="l">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0DF20560-7690-804F-892F-FEF900FF8382}"/>
              </a:ext>
            </a:extLst>
          </p:cNvPr>
          <p:cNvSpPr>
            <a:spLocks noGrp="1"/>
          </p:cNvSpPr>
          <p:nvPr>
            <p:ph type="body" sz="half" idx="2"/>
          </p:nvPr>
        </p:nvSpPr>
        <p:spPr>
          <a:xfrm>
            <a:off x="630222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453337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832273"/>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62110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on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95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60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4119919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tx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959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734764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230892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09885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9185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229982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477332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5208"/>
            <a:ext cx="11429999" cy="233658"/>
          </a:xfrm>
        </p:spPr>
        <p:txBody>
          <a:bodyPr/>
          <a:lstStyle/>
          <a:p>
            <a:r>
              <a:rPr lang="en-US" dirty="0"/>
              <a:t>Disclaimer</a:t>
            </a:r>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09172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spTree>
    <p:extLst>
      <p:ext uri="{BB962C8B-B14F-4D97-AF65-F5344CB8AC3E}">
        <p14:creationId xmlns:p14="http://schemas.microsoft.com/office/powerpoint/2010/main" val="10738165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710145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iLevel thresh="25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iLevel thresh="5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42042363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B4DE0D9-DE90-2142-BB09-B6FE41BD192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4">
            <a:extLst>
              <a:ext uri="{FF2B5EF4-FFF2-40B4-BE49-F238E27FC236}">
                <a16:creationId xmlns:a16="http://schemas.microsoft.com/office/drawing/2014/main" id="{56FA8F57-CA2C-FE4F-B306-48D360217A5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93251" y="1992595"/>
            <a:ext cx="5605500" cy="2872819"/>
          </a:xfrm>
          <a:prstGeom prst="rect">
            <a:avLst/>
          </a:prstGeom>
        </p:spPr>
      </p:pic>
    </p:spTree>
    <p:extLst>
      <p:ext uri="{BB962C8B-B14F-4D97-AF65-F5344CB8AC3E}">
        <p14:creationId xmlns:p14="http://schemas.microsoft.com/office/powerpoint/2010/main" val="40979281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28405"/>
          </a:xfrm>
          <a:prstGeom prst="rect">
            <a:avLst/>
          </a:prstGeom>
          <a:noFill/>
        </p:spPr>
        <p:txBody>
          <a:bodyPr wrap="square" rtlCol="0">
            <a:spAutoFit/>
          </a:bodyPr>
          <a:lstStyle/>
          <a:p>
            <a:pPr algn="l">
              <a:lnSpc>
                <a:spcPts val="2620"/>
              </a:lnSpc>
              <a:spcBef>
                <a:spcPts val="0"/>
              </a:spcBef>
              <a:spcAft>
                <a:spcPts val="0"/>
              </a:spcAft>
            </a:pPr>
            <a:r>
              <a:rPr lang="en-US" sz="3600" b="1" dirty="0"/>
              <a:t>Welcome</a:t>
            </a:r>
            <a:br>
              <a:rPr lang="en-US" dirty="0"/>
            </a:br>
            <a:r>
              <a:rPr lang="en-US" b="1" dirty="0">
                <a:solidFill>
                  <a:schemeClr val="tx2"/>
                </a:solidFill>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5500673"/>
          </a:xfrm>
          <a:prstGeom prst="rect">
            <a:avLst/>
          </a:prstGeom>
          <a:noFill/>
        </p:spPr>
        <p:txBody>
          <a:bodyPr wrap="square" rtlCol="0">
            <a:spAutoFit/>
          </a:bodyPr>
          <a:lstStyle/>
          <a:p>
            <a:pPr marL="285750" indent="-285750">
              <a:lnSpc>
                <a:spcPts val="1620"/>
              </a:lnSpc>
              <a:spcBef>
                <a:spcPts val="300"/>
              </a:spcBef>
              <a:buClr>
                <a:schemeClr val="tx2"/>
              </a:buClr>
              <a:buFont typeface="Arial" panose="020B0604020202020204" pitchFamily="34" charset="0"/>
              <a:buChar char="•"/>
            </a:pPr>
            <a:r>
              <a:rPr lang="en-US" sz="1200" dirty="0"/>
              <a:t>There are two master template options in this PowerPoint: </a:t>
            </a:r>
          </a:p>
          <a:p>
            <a:pPr marL="800100" lvl="1" indent="-342900">
              <a:lnSpc>
                <a:spcPts val="1620"/>
              </a:lnSpc>
              <a:spcBef>
                <a:spcPts val="300"/>
              </a:spcBef>
              <a:buClr>
                <a:schemeClr val="tx2"/>
              </a:buClr>
              <a:buFont typeface="+mj-lt"/>
              <a:buAutoNum type="arabicPeriod"/>
            </a:pPr>
            <a:r>
              <a:rPr lang="en-US" sz="1200" dirty="0"/>
              <a:t>White</a:t>
            </a:r>
          </a:p>
          <a:p>
            <a:pPr marL="800100" lvl="1" indent="-342900">
              <a:lnSpc>
                <a:spcPts val="1620"/>
              </a:lnSpc>
              <a:spcBef>
                <a:spcPts val="300"/>
              </a:spcBef>
              <a:buClr>
                <a:schemeClr val="tx2"/>
              </a:buClr>
              <a:buFont typeface="+mj-lt"/>
              <a:buAutoNum type="arabicPeriod"/>
            </a:pPr>
            <a:r>
              <a:rPr lang="en-US" sz="1200" dirty="0"/>
              <a:t>Gray</a:t>
            </a:r>
          </a:p>
          <a:p>
            <a:pPr marL="285750" indent="-285750">
              <a:lnSpc>
                <a:spcPts val="1620"/>
              </a:lnSpc>
              <a:spcBef>
                <a:spcPts val="300"/>
              </a:spcBef>
              <a:buClr>
                <a:schemeClr val="tx2"/>
              </a:buClr>
              <a:buFont typeface="Arial" panose="020B0604020202020204" pitchFamily="34" charset="0"/>
              <a:buChar char="•"/>
            </a:pPr>
            <a:r>
              <a:rPr lang="en-US" sz="1200" dirty="0"/>
              <a:t>How to add a new slide: </a:t>
            </a:r>
          </a:p>
          <a:p>
            <a:pPr marL="628650" lvl="1" indent="-171450">
              <a:lnSpc>
                <a:spcPts val="1620"/>
              </a:lnSpc>
              <a:spcBef>
                <a:spcPts val="300"/>
              </a:spcBef>
              <a:buClr>
                <a:schemeClr val="tx2"/>
              </a:buClr>
              <a:buFont typeface="Arial" panose="020B0604020202020204" pitchFamily="34" charset="0"/>
              <a:buChar char="•"/>
            </a:pPr>
            <a:r>
              <a:rPr lang="en-US" sz="1200" dirty="0"/>
              <a:t>Click on the little down arrow next to “New Slide” to view all layout options </a:t>
            </a:r>
            <a:r>
              <a:rPr lang="en-US" sz="1000" dirty="0"/>
              <a:t>(Fig. 1). </a:t>
            </a:r>
            <a:endParaRPr lang="en-US" sz="1200" dirty="0"/>
          </a:p>
          <a:p>
            <a:pPr marL="628650" lvl="1" indent="-171450">
              <a:lnSpc>
                <a:spcPts val="1620"/>
              </a:lnSpc>
              <a:spcBef>
                <a:spcPts val="300"/>
              </a:spcBef>
              <a:buClr>
                <a:schemeClr val="tx2"/>
              </a:buClr>
              <a:buFont typeface="Arial" panose="020B0604020202020204" pitchFamily="34" charset="0"/>
              <a:buChar char="•"/>
            </a:pPr>
            <a:r>
              <a:rPr lang="en-US" sz="1200" dirty="0"/>
              <a:t>From there you can scroll and choose the layout that best fits your needs </a:t>
            </a:r>
            <a:r>
              <a:rPr lang="en-US" sz="1000" dirty="0"/>
              <a:t>(Fig. 2). </a:t>
            </a:r>
            <a:br>
              <a:rPr lang="en-US" sz="1200" dirty="0"/>
            </a:br>
            <a:r>
              <a:rPr lang="en-US" sz="1050" i="1" dirty="0"/>
              <a:t>*You may have to scroll a bit to see all available layout templates. </a:t>
            </a:r>
            <a:endParaRPr lang="en-US" sz="1200" i="1" dirty="0"/>
          </a:p>
          <a:p>
            <a:pPr marL="285750" indent="-285750">
              <a:lnSpc>
                <a:spcPts val="1620"/>
              </a:lnSpc>
              <a:spcBef>
                <a:spcPts val="300"/>
              </a:spcBef>
              <a:buClr>
                <a:schemeClr val="tx2"/>
              </a:buClr>
              <a:buFont typeface="Arial" panose="020B0604020202020204" pitchFamily="34" charset="0"/>
              <a:buChar char="•"/>
            </a:pPr>
            <a:r>
              <a:rPr lang="en-US" sz="1200" dirty="0"/>
              <a:t>If you copied and pasted from an old ppt, and need to update the background to match this template, you just need to change the layout by selecting “Layout” in the menu bar and choosing the layout that best fits your content </a:t>
            </a:r>
            <a:r>
              <a:rPr lang="en-US" sz="1000" dirty="0"/>
              <a:t>(Fig. 3). </a:t>
            </a:r>
            <a:endParaRPr lang="en-US" sz="1200" dirty="0"/>
          </a:p>
          <a:p>
            <a:pPr marL="285750" indent="-285750">
              <a:lnSpc>
                <a:spcPts val="1620"/>
              </a:lnSpc>
              <a:spcBef>
                <a:spcPts val="300"/>
              </a:spcBef>
              <a:buClr>
                <a:schemeClr val="tx2"/>
              </a:buClr>
              <a:buFont typeface="Arial" panose="020B0604020202020204" pitchFamily="34" charset="0"/>
              <a:buChar char="•"/>
            </a:pPr>
            <a:r>
              <a:rPr lang="en-US" sz="1200" dirty="0"/>
              <a:t>Please use </a:t>
            </a:r>
            <a:r>
              <a:rPr lang="en-US" sz="1200" b="1" dirty="0"/>
              <a:t>Arial </a:t>
            </a:r>
            <a:r>
              <a:rPr lang="en-US" sz="1200" dirty="0"/>
              <a:t>for all font styles in your presentation.</a:t>
            </a:r>
            <a:br>
              <a:rPr lang="en-US" sz="1200" dirty="0"/>
            </a:br>
            <a:r>
              <a:rPr lang="en-US" sz="1050" i="1" dirty="0"/>
              <a:t>*If you have copied from another ppt using a different font you may have to update it manually. </a:t>
            </a:r>
          </a:p>
          <a:p>
            <a:pPr marL="285750" indent="-285750">
              <a:lnSpc>
                <a:spcPts val="1620"/>
              </a:lnSpc>
              <a:spcBef>
                <a:spcPts val="300"/>
              </a:spcBef>
              <a:buClr>
                <a:schemeClr val="tx2"/>
              </a:buClr>
              <a:buFont typeface="Arial" panose="020B0604020202020204" pitchFamily="34" charset="0"/>
              <a:buChar char="•"/>
            </a:pPr>
            <a:r>
              <a:rPr lang="en-US" sz="1200" dirty="0"/>
              <a:t>All corporate colors have been added to this template </a:t>
            </a:r>
            <a:r>
              <a:rPr lang="en-US" sz="1000" dirty="0"/>
              <a:t>(Fig. 5).</a:t>
            </a:r>
          </a:p>
          <a:p>
            <a:pPr marL="285750" indent="-285750">
              <a:lnSpc>
                <a:spcPts val="1620"/>
              </a:lnSpc>
              <a:spcBef>
                <a:spcPts val="300"/>
              </a:spcBef>
              <a:buClr>
                <a:schemeClr val="tx2"/>
              </a:buClr>
              <a:buFont typeface="Arial" panose="020B0604020202020204" pitchFamily="34" charset="0"/>
              <a:buChar char="•"/>
            </a:pPr>
            <a:r>
              <a:rPr lang="en-US" sz="1200" dirty="0"/>
              <a:t>If you need to add a footnote/disclaimer to the page, go to “Insert” &gt; “Header and Footer…” &gt; select “Footer” &gt; then “Apply” </a:t>
            </a:r>
            <a:r>
              <a:rPr lang="en-US" sz="1000" dirty="0"/>
              <a:t>(Figures 6-7)</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If you need to replace a photo, simply right click on the image and select “change picture” &gt; “from a file…” </a:t>
            </a:r>
            <a:r>
              <a:rPr lang="en-US" sz="1000" dirty="0"/>
              <a:t>(Fig. 8).</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You can adjust a photo size within a frame by selecting the image then going to  “picture format” in the menu bar &gt; “crop” </a:t>
            </a:r>
            <a:r>
              <a:rPr lang="en-US" sz="1000" dirty="0"/>
              <a:t>(Fig. 9).</a:t>
            </a:r>
          </a:p>
          <a:p>
            <a:pPr marL="285750" marR="0" lvl="0" indent="-285750" algn="l" defTabSz="914400" rtl="0" eaLnBrk="1" fontAlgn="auto" latinLnBrk="0" hangingPunct="1">
              <a:lnSpc>
                <a:spcPts val="1620"/>
              </a:lnSpc>
              <a:spcBef>
                <a:spcPts val="300"/>
              </a:spcBef>
              <a:spcAft>
                <a:spcPts val="0"/>
              </a:spcAft>
              <a:buClr>
                <a:schemeClr val="tx2"/>
              </a:buClr>
              <a:buSzTx/>
              <a:buFont typeface="Arial" panose="020B0604020202020204" pitchFamily="34" charset="0"/>
              <a:buChar char="•"/>
              <a:tabLst/>
              <a:defRPr/>
            </a:pPr>
            <a:r>
              <a:rPr lang="en-US" sz="1200" dirty="0"/>
              <a:t>To add a picture/shape/icon/smart art/chart, go to “Insert” &gt; then choose the </a:t>
            </a:r>
            <a:br>
              <a:rPr lang="en-US" sz="1200" dirty="0"/>
            </a:br>
            <a:r>
              <a:rPr lang="en-US" sz="1200" dirty="0"/>
              <a:t>option that best fits your needs; PPT has lots of preset shape options </a:t>
            </a:r>
            <a:r>
              <a:rPr lang="en-US" sz="1000" dirty="0"/>
              <a:t>(Fig. 10).</a:t>
            </a:r>
          </a:p>
          <a:p>
            <a:pPr marL="285750" indent="-285750">
              <a:lnSpc>
                <a:spcPts val="1620"/>
              </a:lnSpc>
              <a:spcBef>
                <a:spcPts val="300"/>
              </a:spcBef>
              <a:buClr>
                <a:schemeClr val="tx2"/>
              </a:buClr>
              <a:buFont typeface="Arial" panose="020B0604020202020204" pitchFamily="34" charset="0"/>
              <a:buChar char="•"/>
            </a:pPr>
            <a:r>
              <a:rPr lang="en-US" sz="1200" b="1" i="0" dirty="0"/>
              <a:t>Please make sure to delete this instructions slide prior to completing </a:t>
            </a:r>
            <a:br>
              <a:rPr lang="en-US" sz="1200" b="1" i="0" dirty="0"/>
            </a:br>
            <a:r>
              <a:rPr lang="en-US" sz="1200" b="1" i="0" dirty="0"/>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2372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1">
    <p:bg>
      <p:bgPr>
        <a:solidFill>
          <a:schemeClr val="tx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762DFC-9021-BC4E-9731-0BE03682380D}"/>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2027914" y="2753487"/>
            <a:ext cx="8136171" cy="1351025"/>
          </a:xfrm>
          <a:prstGeom prst="rect">
            <a:avLst/>
          </a:prstGeom>
        </p:spPr>
      </p:pic>
    </p:spTree>
    <p:extLst>
      <p:ext uri="{BB962C8B-B14F-4D97-AF65-F5344CB8AC3E}">
        <p14:creationId xmlns:p14="http://schemas.microsoft.com/office/powerpoint/2010/main" val="3391414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1604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64155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29688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Logo-2">
    <p:bg>
      <p:bgPr>
        <a:solidFill>
          <a:schemeClr val="bg1"/>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615217-7846-2447-A8A5-A941D85067E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59627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2420089" y="570980"/>
            <a:ext cx="9629172" cy="952825"/>
          </a:xfrm>
          <a:prstGeom prst="rect">
            <a:avLst/>
          </a:prstGeom>
          <a:noFill/>
        </p:spPr>
        <p:txBody>
          <a:bodyPr wrap="square" rtlCol="0">
            <a:spAutoFit/>
          </a:bodyPr>
          <a:lstStyle/>
          <a:p>
            <a:pPr algn="l">
              <a:lnSpc>
                <a:spcPct val="100000"/>
              </a:lnSpc>
              <a:spcBef>
                <a:spcPts val="0"/>
              </a:spcBef>
              <a:spcAft>
                <a:spcPts val="0"/>
              </a:spcAft>
            </a:pPr>
            <a:r>
              <a:rPr lang="en-US" sz="3600" b="1" i="0">
                <a:solidFill>
                  <a:schemeClr val="bg1"/>
                </a:solidFill>
                <a:latin typeface="Superior Title Bold" pitchFamily="2" charset="77"/>
              </a:rPr>
              <a:t>Integrity</a:t>
            </a:r>
            <a:br>
              <a:rPr lang="en-US" b="0" i="0">
                <a:solidFill>
                  <a:schemeClr val="bg1"/>
                </a:solidFill>
                <a:latin typeface="Proxima Nova Thin" panose="02000506030000020004" pitchFamily="2" charset="0"/>
              </a:rPr>
            </a:br>
            <a:r>
              <a:rPr lang="en-US" b="0" i="0">
                <a:solidFill>
                  <a:schemeClr val="bg1"/>
                </a:solidFill>
                <a:latin typeface="Proxima Nova Thin" panose="02000506030000020004" pitchFamily="2" charset="0"/>
              </a:rPr>
              <a:t>We remain steadfast in our commitment to always do the right thing, the right way.</a:t>
            </a:r>
          </a:p>
        </p:txBody>
      </p:sp>
      <p:pic>
        <p:nvPicPr>
          <p:cNvPr id="3" name="Imagen 2">
            <a:extLst>
              <a:ext uri="{FF2B5EF4-FFF2-40B4-BE49-F238E27FC236}">
                <a16:creationId xmlns:a16="http://schemas.microsoft.com/office/drawing/2014/main" id="{9257E4D6-BAB8-924B-AB83-89A9BBDFEAB3}"/>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194861" y="534346"/>
            <a:ext cx="866413" cy="987524"/>
          </a:xfrm>
          <a:prstGeom prst="rect">
            <a:avLst/>
          </a:prstGeom>
        </p:spPr>
      </p:pic>
      <p:sp>
        <p:nvSpPr>
          <p:cNvPr id="15" name="TextBox 5">
            <a:extLst>
              <a:ext uri="{FF2B5EF4-FFF2-40B4-BE49-F238E27FC236}">
                <a16:creationId xmlns:a16="http://schemas.microsoft.com/office/drawing/2014/main" id="{40FF8DBE-2D65-3A4A-BF8C-A2D7E9E89EA1}"/>
              </a:ext>
            </a:extLst>
          </p:cNvPr>
          <p:cNvSpPr txBox="1"/>
          <p:nvPr userDrawn="1"/>
        </p:nvSpPr>
        <p:spPr>
          <a:xfrm>
            <a:off x="1191154" y="1999209"/>
            <a:ext cx="4977172" cy="4316350"/>
          </a:xfrm>
          <a:prstGeom prst="rect">
            <a:avLst/>
          </a:prstGeom>
          <a:noFill/>
        </p:spPr>
        <p:txBody>
          <a:bodyPr vert="horz" wrap="square" lIns="0" tIns="0" rIns="0" bIns="0" numCol="1" rtlCol="0">
            <a:noAutofit/>
          </a:bodyPr>
          <a:lstStyle/>
          <a:p>
            <a:pPr marL="0" marR="5074" indent="0" latinLnBrk="0">
              <a:lnSpc>
                <a:spcPts val="1640"/>
              </a:lnSpc>
              <a:spcBef>
                <a:spcPts val="0"/>
              </a:spcBef>
              <a:buNone/>
              <a:tabLst>
                <a:tab pos="9104313" algn="l"/>
              </a:tabLst>
            </a:pPr>
            <a:r>
              <a:rPr lang="en-GB" sz="1600" b="1" i="0" spc="0" noProof="0">
                <a:solidFill>
                  <a:schemeClr val="bg1"/>
                </a:solidFill>
                <a:latin typeface="Superior Title Bold" pitchFamily="2" charset="77"/>
                <a:cs typeface="Arial" panose="020B0604020202020204" pitchFamily="34" charset="0"/>
              </a:rPr>
              <a:t>Earnings Disclaimer: </a:t>
            </a:r>
          </a:p>
          <a:p>
            <a:pPr marL="0" marR="5074" indent="0" latinLnBrk="0">
              <a:lnSpc>
                <a:spcPts val="1640"/>
              </a:lnSpc>
              <a:spcBef>
                <a:spcPts val="0"/>
              </a:spcBef>
              <a:buNone/>
              <a:tabLst>
                <a:tab pos="9104313" algn="l"/>
              </a:tabLst>
            </a:pPr>
            <a:r>
              <a:rPr lang="en-GB" sz="1200" b="0" i="0" spc="0" noProof="0">
                <a:solidFill>
                  <a:schemeClr val="bg1"/>
                </a:solidFill>
                <a:latin typeface="Proxima Nova Light" panose="02000506030000020004" pitchFamily="2" charset="0"/>
                <a:cs typeface="Arial" panose="020B0604020202020204" pitchFamily="34" charset="0"/>
              </a:rPr>
              <a:t>The ability to earn income under the Isagenix Team Compensation Plan depends on many factors including 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For average earnings, refer to IsagenixEarnings.com.</a:t>
            </a:r>
          </a:p>
          <a:p>
            <a:pPr marL="0" marR="5074" indent="0" latinLnBrk="0">
              <a:lnSpc>
                <a:spcPts val="1640"/>
              </a:lnSpc>
              <a:spcBef>
                <a:spcPts val="0"/>
              </a:spcBef>
              <a:buNone/>
              <a:tabLst>
                <a:tab pos="9104313" algn="l"/>
              </a:tabLst>
            </a:pPr>
            <a:endParaRPr lang="en-GB" sz="1200" b="0" i="0" spc="0" noProof="0">
              <a:solidFill>
                <a:schemeClr val="bg1"/>
              </a:solidFill>
              <a:latin typeface="Proxima Nova Light" panose="02000506030000020004" pitchFamily="2" charset="0"/>
              <a:cs typeface="Arial" panose="020B0604020202020204" pitchFamily="34" charset="0"/>
            </a:endParaRPr>
          </a:p>
          <a:p>
            <a:pPr marL="0" marR="5074" indent="0" algn="l" defTabSz="914400" rtl="0" eaLnBrk="1" latinLnBrk="0" hangingPunct="1">
              <a:lnSpc>
                <a:spcPts val="1640"/>
              </a:lnSpc>
              <a:spcBef>
                <a:spcPts val="0"/>
              </a:spcBef>
              <a:buNone/>
              <a:tabLst>
                <a:tab pos="9104313" algn="l"/>
              </a:tabLst>
            </a:pPr>
            <a:r>
              <a:rPr lang="en-GB" sz="1600" b="1" i="0" kern="1200" spc="0" noProof="0">
                <a:solidFill>
                  <a:schemeClr val="bg1"/>
                </a:solidFill>
                <a:latin typeface="Superior Title Bold" pitchFamily="2" charset="77"/>
                <a:ea typeface="+mn-ea"/>
                <a:cs typeface="Arial" panose="020B0604020202020204" pitchFamily="34" charset="0"/>
              </a:rPr>
              <a:t>Isagenix Legacy Club: </a:t>
            </a:r>
          </a:p>
          <a:p>
            <a:pPr marL="0" marR="5074" indent="0" algn="l" defTabSz="914400" rtl="0" eaLnBrk="1" latinLnBrk="0" hangingPunct="1">
              <a:lnSpc>
                <a:spcPts val="1640"/>
              </a:lnSpc>
              <a:spcBef>
                <a:spcPts val="0"/>
              </a:spcBef>
              <a:buNone/>
              <a:tabLst>
                <a:tab pos="9104313" algn="l"/>
              </a:tabLst>
            </a:pPr>
            <a:r>
              <a:rPr lang="en-GB" sz="1200" b="0" i="0" kern="1200" spc="0" noProof="0">
                <a:solidFill>
                  <a:schemeClr val="bg1"/>
                </a:solidFill>
                <a:latin typeface="Proxima Nova Light" panose="02000506030000020004" pitchFamily="2" charset="0"/>
                <a:ea typeface="+mn-ea"/>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5074" indent="0" algn="l" defTabSz="914400" rtl="0" eaLnBrk="1" latinLnBrk="0" hangingPunct="1">
              <a:lnSpc>
                <a:spcPts val="1640"/>
              </a:lnSpc>
              <a:spcBef>
                <a:spcPts val="0"/>
              </a:spcBef>
              <a:buNone/>
              <a:tabLst>
                <a:tab pos="9104313" algn="l"/>
              </a:tabLst>
            </a:pPr>
            <a:endParaRPr lang="en-GB" sz="1200" b="0" i="0" kern="1200" spc="0" noProof="0">
              <a:solidFill>
                <a:schemeClr val="bg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600" b="1" i="0" kern="1200" spc="0" noProof="0">
                <a:solidFill>
                  <a:schemeClr val="bg1"/>
                </a:solidFill>
                <a:latin typeface="Superior Title Bold" pitchFamily="2" charset="77"/>
                <a:ea typeface="+mn-ea"/>
                <a:cs typeface="Arial" panose="020B0604020202020204" pitchFamily="34" charset="0"/>
              </a:rPr>
              <a:t>Weight Loss Disclaimer: </a:t>
            </a:r>
            <a:endParaRPr lang="en-GB" sz="1600" b="0" i="0" kern="1200" spc="0" noProof="0" dirty="0">
              <a:solidFill>
                <a:schemeClr val="bg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200" b="0" i="0" kern="1200" spc="0" noProof="0" dirty="0">
                <a:solidFill>
                  <a:schemeClr val="bg1"/>
                </a:solidFill>
                <a:latin typeface="Proxima Nova Light" panose="02000506030000020004" pitchFamily="2" charset="0"/>
                <a:ea typeface="+mn-ea"/>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a:lnSpc>
                <a:spcPts val="1640"/>
              </a:lnSpc>
            </a:pPr>
            <a:endParaRPr lang="en-GB" sz="1600">
              <a:solidFill>
                <a:schemeClr val="bg1"/>
              </a:solidFill>
            </a:endParaRPr>
          </a:p>
        </p:txBody>
      </p:sp>
      <p:sp>
        <p:nvSpPr>
          <p:cNvPr id="18" name="CuadroTexto 17">
            <a:extLst>
              <a:ext uri="{FF2B5EF4-FFF2-40B4-BE49-F238E27FC236}">
                <a16:creationId xmlns:a16="http://schemas.microsoft.com/office/drawing/2014/main" id="{787E58EB-694E-5D40-B757-D537A5B43757}"/>
              </a:ext>
            </a:extLst>
          </p:cNvPr>
          <p:cNvSpPr txBox="1"/>
          <p:nvPr userDrawn="1"/>
        </p:nvSpPr>
        <p:spPr>
          <a:xfrm>
            <a:off x="6397848" y="1952714"/>
            <a:ext cx="5067946" cy="2538259"/>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bg1"/>
                </a:solidFill>
                <a:latin typeface="Superior Title Bold" pitchFamily="2" charset="77"/>
                <a:ea typeface="+mn-ea"/>
                <a:cs typeface="Arial" panose="020B0604020202020204" pitchFamily="34" charset="0"/>
              </a:rPr>
              <a:t>Safety Disclaimer: </a:t>
            </a:r>
            <a:endParaRPr lang="en-US" sz="1600" b="0" i="0">
              <a:solidFill>
                <a:schemeClr val="bg1"/>
              </a:solidFill>
              <a:latin typeface="Proxima Nova Light" panose="02000506030000020004" pitchFamily="2" charset="0"/>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bg1"/>
                </a:solidFill>
                <a:latin typeface="Proxima Nova Light" panose="02000506030000020004" pitchFamily="2" charset="0"/>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a:lnSpc>
                <a:spcPts val="1640"/>
              </a:lnSpc>
            </a:pPr>
            <a:endParaRPr lang="en-GB" sz="1200">
              <a:solidFill>
                <a:schemeClr val="bg1"/>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bg1"/>
                </a:solidFill>
                <a:latin typeface="Superior Title Bold" pitchFamily="2" charset="77"/>
                <a:ea typeface="+mn-ea"/>
                <a:cs typeface="Arial" panose="020B0604020202020204" pitchFamily="34" charset="0"/>
              </a:rPr>
              <a:t>Information For General Purposes Only: </a:t>
            </a:r>
            <a:endParaRPr lang="en-GB" sz="1600">
              <a:solidFill>
                <a:schemeClr val="bg1"/>
              </a:solidFill>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bg1"/>
                </a:solidFill>
                <a:latin typeface="Proxima Nova Light" panose="02000506030000020004" pitchFamily="2" charset="0"/>
                <a:cs typeface="Arial" panose="020B0604020202020204" pitchFamily="34" charset="0"/>
              </a:rPr>
              <a:t>Information provided in this presentation and on all publications, packaging, and labels is for general purposes only and designed to help you make informed decisions about your health. It is not intended to substitute advice from your physician or health care professional.</a:t>
            </a:r>
          </a:p>
          <a:p>
            <a:pPr>
              <a:lnSpc>
                <a:spcPts val="1640"/>
              </a:lnSpc>
            </a:pPr>
            <a:endParaRPr lang="en-GB" sz="1200">
              <a:solidFill>
                <a:schemeClr val="bg1"/>
              </a:solidFill>
            </a:endParaRPr>
          </a:p>
        </p:txBody>
      </p:sp>
    </p:spTree>
    <p:extLst>
      <p:ext uri="{BB962C8B-B14F-4D97-AF65-F5344CB8AC3E}">
        <p14:creationId xmlns:p14="http://schemas.microsoft.com/office/powerpoint/2010/main" val="3196042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50313"/>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579313"/>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579313"/>
            <a:ext cx="1898072"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518496"/>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661495"/>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493971"/>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661495"/>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493971"/>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698312"/>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633966"/>
            <a:ext cx="11430000" cy="564385"/>
          </a:xfrm>
          <a:prstGeom prst="rect">
            <a:avLst/>
          </a:prstGeom>
          <a:noFill/>
        </p:spPr>
        <p:txBody>
          <a:bodyPr wrap="square" rtlCol="0">
            <a:spAutoFit/>
          </a:bodyPr>
          <a:lstStyle/>
          <a:p>
            <a:pPr algn="ctr">
              <a:lnSpc>
                <a:spcPts val="3620"/>
              </a:lnSpc>
              <a:spcBef>
                <a:spcPts val="0"/>
              </a:spcBef>
              <a:spcAft>
                <a:spcPts val="0"/>
              </a:spcAft>
            </a:pPr>
            <a:r>
              <a:rPr lang="en-US" sz="4400" b="0" i="0" dirty="0">
                <a:solidFill>
                  <a:schemeClr val="bg1"/>
                </a:solidFill>
                <a:latin typeface="Proxima Nova Thin" panose="02000506030000020004" pitchFamily="2" charset="0"/>
              </a:rPr>
              <a:t>ISAGENIX VALUES</a:t>
            </a:r>
          </a:p>
        </p:txBody>
      </p:sp>
      <p:pic>
        <p:nvPicPr>
          <p:cNvPr id="15" name="Picture 8">
            <a:extLst>
              <a:ext uri="{FF2B5EF4-FFF2-40B4-BE49-F238E27FC236}">
                <a16:creationId xmlns:a16="http://schemas.microsoft.com/office/drawing/2014/main" id="{88D48C4E-BC93-CE4E-BF60-2E779BA99B08}"/>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8423243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p:nvPr>
        </p:nvSpPr>
        <p:spPr>
          <a:xfrm>
            <a:off x="6423950" y="1333196"/>
            <a:ext cx="5181600" cy="2387600"/>
          </a:xfrm>
        </p:spPr>
        <p:txBody>
          <a:bodyPr anchor="b">
            <a:normAutofit/>
          </a:bodyPr>
          <a:lstStyle>
            <a:lvl1pPr algn="l">
              <a:lnSpc>
                <a:spcPct val="100000"/>
              </a:lnSpc>
              <a:defRPr sz="5000" b="1"/>
            </a:lvl1pPr>
          </a:lstStyle>
          <a:p>
            <a:endParaRPr lang="en-US" dirty="0"/>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6423948" y="384233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bg1"/>
                </a:solidFill>
                <a:latin typeface="Proxima Nova Light" panose="02000506030000020004" pitchFamily="2" charset="0"/>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0" y="0"/>
            <a:ext cx="5715000" cy="6858000"/>
          </a:xfrm>
        </p:spPr>
        <p:txBody>
          <a:bodyPr anchor="ctr"/>
          <a:lstStyle>
            <a:lvl1pPr algn="ctr">
              <a:buNone/>
              <a:defRPr/>
            </a:lvl1pPr>
          </a:lstStyle>
          <a:p>
            <a:endParaRPr lang="en-US" dirty="0"/>
          </a:p>
        </p:txBody>
      </p:sp>
      <p:pic>
        <p:nvPicPr>
          <p:cNvPr id="7" name="Picture 8">
            <a:extLst>
              <a:ext uri="{FF2B5EF4-FFF2-40B4-BE49-F238E27FC236}">
                <a16:creationId xmlns:a16="http://schemas.microsoft.com/office/drawing/2014/main" id="{CC34FB0A-3BDE-2C48-ACE6-445BA9A2FA99}"/>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482155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3435401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AF893BCD-B538-6F48-8149-8F7F6E98E5D3}"/>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E280346-6291-6543-B4EE-8051D4C03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D77D3C42-6F61-C84B-B4F8-66E71EC99A02}"/>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4" name="Conector recto 3">
            <a:extLst>
              <a:ext uri="{FF2B5EF4-FFF2-40B4-BE49-F238E27FC236}">
                <a16:creationId xmlns:a16="http://schemas.microsoft.com/office/drawing/2014/main" id="{B015061E-914C-774C-85B6-D8CDA3082370}"/>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F04F4C45-D4AB-CF48-A6F7-D16CF3DEDC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663172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482C4E15-CAD5-0245-93ED-FF0190D6310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7" name="Rectangle 11">
            <a:extLst>
              <a:ext uri="{FF2B5EF4-FFF2-40B4-BE49-F238E27FC236}">
                <a16:creationId xmlns:a16="http://schemas.microsoft.com/office/drawing/2014/main" id="{3ED90DD0-BA90-1D46-B2B3-7D9AE9D3B9CC}"/>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F4BD87F4-B5D1-0F4C-812A-18BE45EFF0B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9" name="Text Placeholder 2">
            <a:extLst>
              <a:ext uri="{FF2B5EF4-FFF2-40B4-BE49-F238E27FC236}">
                <a16:creationId xmlns:a16="http://schemas.microsoft.com/office/drawing/2014/main" id="{52018A4B-6E0A-0A49-ACC8-562B0DBA1683}"/>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0" name="Conector recto 9">
            <a:extLst>
              <a:ext uri="{FF2B5EF4-FFF2-40B4-BE49-F238E27FC236}">
                <a16:creationId xmlns:a16="http://schemas.microsoft.com/office/drawing/2014/main" id="{2B0E7306-6730-2B42-AFFE-86A30B08293C}"/>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7243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8C621B7D-912A-1540-B00B-5ABC160313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11" name="Rectangle 11">
            <a:extLst>
              <a:ext uri="{FF2B5EF4-FFF2-40B4-BE49-F238E27FC236}">
                <a16:creationId xmlns:a16="http://schemas.microsoft.com/office/drawing/2014/main" id="{5034707E-FD98-4245-ABF7-57AFDD47AC36}"/>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762C40F6-6FB3-9148-B6AE-DDFEF5E47907}"/>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238F03AF-708F-AC46-B480-E4D26EE3D00D}"/>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4" name="Conector recto 13">
            <a:extLst>
              <a:ext uri="{FF2B5EF4-FFF2-40B4-BE49-F238E27FC236}">
                <a16:creationId xmlns:a16="http://schemas.microsoft.com/office/drawing/2014/main" id="{0FDCFC15-7BFB-1E42-BE1E-9082FFEAA58A}"/>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43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5" name="Picture 8">
            <a:extLst>
              <a:ext uri="{FF2B5EF4-FFF2-40B4-BE49-F238E27FC236}">
                <a16:creationId xmlns:a16="http://schemas.microsoft.com/office/drawing/2014/main" id="{B899F313-175F-D949-80E8-23E36605892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
        <p:nvSpPr>
          <p:cNvPr id="7" name="Rectangle 11">
            <a:extLst>
              <a:ext uri="{FF2B5EF4-FFF2-40B4-BE49-F238E27FC236}">
                <a16:creationId xmlns:a16="http://schemas.microsoft.com/office/drawing/2014/main" id="{920AE6FA-9E88-5F4A-888D-C52427A1072B}"/>
              </a:ext>
            </a:extLst>
          </p:cNvPr>
          <p:cNvSpPr>
            <a:spLocks/>
          </p:cNvSpPr>
          <p:nvPr userDrawn="1"/>
        </p:nvSpPr>
        <p:spPr>
          <a:xfrm>
            <a:off x="3778170" y="0"/>
            <a:ext cx="4635660" cy="49366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6266460-DD64-1A41-AB38-4381B1347791}"/>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9" name="Text Placeholder 2">
            <a:extLst>
              <a:ext uri="{FF2B5EF4-FFF2-40B4-BE49-F238E27FC236}">
                <a16:creationId xmlns:a16="http://schemas.microsoft.com/office/drawing/2014/main" id="{B73B2C67-5E9C-974E-AC18-80F9A7DB6024}"/>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10" name="Conector recto 9">
            <a:extLst>
              <a:ext uri="{FF2B5EF4-FFF2-40B4-BE49-F238E27FC236}">
                <a16:creationId xmlns:a16="http://schemas.microsoft.com/office/drawing/2014/main" id="{3489745D-34AF-2645-AFBC-523DBBD1EE65}"/>
              </a:ext>
            </a:extLst>
          </p:cNvPr>
          <p:cNvCxnSpPr/>
          <p:nvPr userDrawn="1"/>
        </p:nvCxnSpPr>
        <p:spPr>
          <a:xfrm>
            <a:off x="5665808" y="3148314"/>
            <a:ext cx="93176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622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B57D40-D93F-6944-A5A8-2AFA37F0F4E8}"/>
              </a:ext>
            </a:extLst>
          </p:cNvPr>
          <p:cNvSpPr txBox="1"/>
          <p:nvPr userDrawn="1"/>
        </p:nvSpPr>
        <p:spPr>
          <a:xfrm>
            <a:off x="2420089" y="570980"/>
            <a:ext cx="9629172" cy="952825"/>
          </a:xfrm>
          <a:prstGeom prst="rect">
            <a:avLst/>
          </a:prstGeom>
          <a:noFill/>
        </p:spPr>
        <p:txBody>
          <a:bodyPr wrap="square" rtlCol="0">
            <a:spAutoFit/>
          </a:bodyPr>
          <a:lstStyle/>
          <a:p>
            <a:pPr algn="l">
              <a:lnSpc>
                <a:spcPct val="100000"/>
              </a:lnSpc>
              <a:spcBef>
                <a:spcPts val="0"/>
              </a:spcBef>
              <a:spcAft>
                <a:spcPts val="0"/>
              </a:spcAft>
            </a:pPr>
            <a:r>
              <a:rPr lang="en-US" sz="3600" b="1" i="0">
                <a:solidFill>
                  <a:schemeClr val="tx1"/>
                </a:solidFill>
                <a:latin typeface="Superior Title Bold" pitchFamily="2" charset="77"/>
              </a:rPr>
              <a:t>Integrity</a:t>
            </a:r>
            <a:br>
              <a:rPr lang="en-US" b="0" i="0">
                <a:solidFill>
                  <a:schemeClr val="tx1"/>
                </a:solidFill>
                <a:latin typeface="Proxima Nova Thin" panose="02000506030000020004" pitchFamily="2" charset="0"/>
              </a:rPr>
            </a:br>
            <a:r>
              <a:rPr lang="en-US" b="0" i="0">
                <a:solidFill>
                  <a:schemeClr val="tx1"/>
                </a:solidFill>
                <a:latin typeface="Proxima Nova Thin" panose="02000506030000020004" pitchFamily="2" charset="0"/>
              </a:rPr>
              <a:t>We remain steadfast in our commitment to always do the right thing, the right way.</a:t>
            </a:r>
          </a:p>
        </p:txBody>
      </p:sp>
      <p:pic>
        <p:nvPicPr>
          <p:cNvPr id="3" name="Imagen 2">
            <a:extLst>
              <a:ext uri="{FF2B5EF4-FFF2-40B4-BE49-F238E27FC236}">
                <a16:creationId xmlns:a16="http://schemas.microsoft.com/office/drawing/2014/main" id="{9257E4D6-BAB8-924B-AB83-89A9BBDFEA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94861" y="534346"/>
            <a:ext cx="866413" cy="987524"/>
          </a:xfrm>
          <a:prstGeom prst="rect">
            <a:avLst/>
          </a:prstGeom>
        </p:spPr>
      </p:pic>
      <p:sp>
        <p:nvSpPr>
          <p:cNvPr id="15" name="TextBox 5">
            <a:extLst>
              <a:ext uri="{FF2B5EF4-FFF2-40B4-BE49-F238E27FC236}">
                <a16:creationId xmlns:a16="http://schemas.microsoft.com/office/drawing/2014/main" id="{40FF8DBE-2D65-3A4A-BF8C-A2D7E9E89EA1}"/>
              </a:ext>
            </a:extLst>
          </p:cNvPr>
          <p:cNvSpPr txBox="1"/>
          <p:nvPr userDrawn="1"/>
        </p:nvSpPr>
        <p:spPr>
          <a:xfrm>
            <a:off x="1191154" y="1999209"/>
            <a:ext cx="4977172" cy="4316350"/>
          </a:xfrm>
          <a:prstGeom prst="rect">
            <a:avLst/>
          </a:prstGeom>
          <a:noFill/>
        </p:spPr>
        <p:txBody>
          <a:bodyPr vert="horz" wrap="square" lIns="0" tIns="0" rIns="0" bIns="0" numCol="1" rtlCol="0">
            <a:noAutofit/>
          </a:bodyPr>
          <a:lstStyle/>
          <a:p>
            <a:pPr marL="0" marR="5074" indent="0" latinLnBrk="0">
              <a:lnSpc>
                <a:spcPts val="1640"/>
              </a:lnSpc>
              <a:spcBef>
                <a:spcPts val="0"/>
              </a:spcBef>
              <a:buNone/>
              <a:tabLst>
                <a:tab pos="9104313" algn="l"/>
              </a:tabLst>
            </a:pPr>
            <a:r>
              <a:rPr lang="en-GB" sz="1600" b="1" i="0" spc="0" noProof="0">
                <a:solidFill>
                  <a:schemeClr val="tx2"/>
                </a:solidFill>
                <a:latin typeface="Superior Title Bold" pitchFamily="2" charset="77"/>
                <a:cs typeface="Arial" panose="020B0604020202020204" pitchFamily="34" charset="0"/>
              </a:rPr>
              <a:t>Earnings Disclaimer: </a:t>
            </a:r>
          </a:p>
          <a:p>
            <a:pPr marL="0" marR="5074" indent="0" latinLnBrk="0">
              <a:lnSpc>
                <a:spcPts val="1640"/>
              </a:lnSpc>
              <a:spcBef>
                <a:spcPts val="0"/>
              </a:spcBef>
              <a:buNone/>
              <a:tabLst>
                <a:tab pos="9104313" algn="l"/>
              </a:tabLst>
            </a:pPr>
            <a:r>
              <a:rPr lang="en-GB" sz="1200" b="0" i="0" spc="0" noProof="0">
                <a:solidFill>
                  <a:schemeClr val="tx1"/>
                </a:solidFill>
                <a:latin typeface="Proxima Nova Light" panose="02000506030000020004" pitchFamily="2" charset="0"/>
                <a:cs typeface="Arial" panose="020B0604020202020204" pitchFamily="34" charset="0"/>
              </a:rPr>
              <a:t>The ability to earn income under the Isagenix Team Compensation Plan depends on many factors including an individual Associate's business, social, and sales skills; personal ambition and activity; availability of time and financial resources; and access to large network of family, friends, and business contacts. Isagenix cannot and does not guarantee any particular level of earnings. Even Associates who dedicate a significant amount of time, effort, and personal funds may not achieve a meaningful level of success. For average earnings, refer to IsagenixEarnings.com.</a:t>
            </a:r>
          </a:p>
          <a:p>
            <a:pPr marL="0" marR="5074" indent="0" latinLnBrk="0">
              <a:lnSpc>
                <a:spcPts val="1640"/>
              </a:lnSpc>
              <a:spcBef>
                <a:spcPts val="0"/>
              </a:spcBef>
              <a:buNone/>
              <a:tabLst>
                <a:tab pos="9104313" algn="l"/>
              </a:tabLst>
            </a:pPr>
            <a:endParaRPr lang="en-GB" sz="1200" b="0" i="0" spc="0" noProof="0">
              <a:solidFill>
                <a:schemeClr val="tx1"/>
              </a:solidFill>
              <a:latin typeface="Proxima Nova Light" panose="02000506030000020004" pitchFamily="2" charset="0"/>
              <a:cs typeface="Arial" panose="020B0604020202020204" pitchFamily="34" charset="0"/>
            </a:endParaRPr>
          </a:p>
          <a:p>
            <a:pPr marL="0" marR="5074" indent="0" algn="l" defTabSz="914400" rtl="0" eaLnBrk="1" latinLnBrk="0" hangingPunct="1">
              <a:lnSpc>
                <a:spcPts val="1640"/>
              </a:lnSpc>
              <a:spcBef>
                <a:spcPts val="0"/>
              </a:spcBef>
              <a:buNone/>
              <a:tabLst>
                <a:tab pos="9104313" algn="l"/>
              </a:tabLst>
            </a:pPr>
            <a:r>
              <a:rPr lang="en-GB" sz="1600" b="1" i="0" kern="1200" spc="0" noProof="0">
                <a:solidFill>
                  <a:schemeClr val="tx2"/>
                </a:solidFill>
                <a:latin typeface="Superior Title Bold" pitchFamily="2" charset="77"/>
                <a:ea typeface="+mn-ea"/>
                <a:cs typeface="Arial" panose="020B0604020202020204" pitchFamily="34" charset="0"/>
              </a:rPr>
              <a:t>Isagenix Legacy Club: </a:t>
            </a:r>
          </a:p>
          <a:p>
            <a:pPr marL="0" marR="5074" indent="0" algn="l" defTabSz="914400" rtl="0" eaLnBrk="1" latinLnBrk="0" hangingPunct="1">
              <a:lnSpc>
                <a:spcPts val="1640"/>
              </a:lnSpc>
              <a:spcBef>
                <a:spcPts val="0"/>
              </a:spcBef>
              <a:buNone/>
              <a:tabLst>
                <a:tab pos="9104313" algn="l"/>
              </a:tabLst>
            </a:pPr>
            <a:r>
              <a:rPr lang="en-GB" sz="1200" b="0" i="0" kern="1200" spc="0" noProof="0">
                <a:solidFill>
                  <a:schemeClr val="tx1"/>
                </a:solidFill>
                <a:latin typeface="Proxima Nova Light" panose="02000506030000020004" pitchFamily="2" charset="0"/>
                <a:ea typeface="+mn-ea"/>
                <a:cs typeface="Arial" panose="020B0604020202020204" pitchFamily="34" charset="0"/>
              </a:rPr>
              <a:t>An Isagenix Legacy Club Member is an Independent Associate to whom Isagenix has paid a gross total of $1 million or more since joining Isagenix. Earnings reflect gross amounts that do not include any business expenses. </a:t>
            </a:r>
          </a:p>
          <a:p>
            <a:pPr marL="0" marR="5074" indent="0" algn="l" defTabSz="914400" rtl="0" eaLnBrk="1" latinLnBrk="0" hangingPunct="1">
              <a:lnSpc>
                <a:spcPts val="1640"/>
              </a:lnSpc>
              <a:spcBef>
                <a:spcPts val="0"/>
              </a:spcBef>
              <a:buNone/>
              <a:tabLst>
                <a:tab pos="9104313" algn="l"/>
              </a:tabLst>
            </a:pPr>
            <a:endParaRPr lang="en-GB" sz="1200" b="0" i="0" kern="1200" spc="0" noProof="0">
              <a:solidFill>
                <a:schemeClr val="tx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600" b="1" i="0" kern="1200" spc="0" noProof="0">
                <a:solidFill>
                  <a:schemeClr val="tx2"/>
                </a:solidFill>
                <a:latin typeface="Superior Title Bold" pitchFamily="2" charset="77"/>
                <a:ea typeface="+mn-ea"/>
                <a:cs typeface="Arial" panose="020B0604020202020204" pitchFamily="34" charset="0"/>
              </a:rPr>
              <a:t>Weight Loss Disclaimer: </a:t>
            </a:r>
            <a:endParaRPr lang="en-GB" sz="1600" b="0" i="0" kern="1200" spc="0" noProof="0" dirty="0">
              <a:solidFill>
                <a:schemeClr val="tx1"/>
              </a:solidFill>
              <a:latin typeface="Proxima Nova Light" panose="02000506030000020004" pitchFamily="2" charset="0"/>
              <a:ea typeface="+mn-ea"/>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GB" sz="1200" b="0" i="0" kern="1200" spc="0" noProof="0" dirty="0">
                <a:solidFill>
                  <a:schemeClr val="tx1"/>
                </a:solidFill>
                <a:latin typeface="Proxima Nova Light" panose="02000506030000020004" pitchFamily="2" charset="0"/>
                <a:ea typeface="+mn-ea"/>
                <a:cs typeface="Arial" panose="020B0604020202020204" pitchFamily="34" charset="0"/>
              </a:rPr>
              <a:t>Weight loss, muscle gain, lifestyle, and other results depicted here reflect exceptional individual experiences of Isagenix Customers and should not be construed as typical or average. Results vary with individual effort, body composition, eating patterns, time, exercise, and other factors, such as genetic and physiological makeup. </a:t>
            </a:r>
          </a:p>
          <a:p>
            <a:pPr>
              <a:lnSpc>
                <a:spcPts val="1640"/>
              </a:lnSpc>
            </a:pPr>
            <a:endParaRPr lang="en-GB" sz="1600"/>
          </a:p>
        </p:txBody>
      </p:sp>
      <p:sp>
        <p:nvSpPr>
          <p:cNvPr id="18" name="CuadroTexto 17">
            <a:extLst>
              <a:ext uri="{FF2B5EF4-FFF2-40B4-BE49-F238E27FC236}">
                <a16:creationId xmlns:a16="http://schemas.microsoft.com/office/drawing/2014/main" id="{787E58EB-694E-5D40-B757-D537A5B43757}"/>
              </a:ext>
            </a:extLst>
          </p:cNvPr>
          <p:cNvSpPr txBox="1"/>
          <p:nvPr userDrawn="1"/>
        </p:nvSpPr>
        <p:spPr>
          <a:xfrm>
            <a:off x="6397848" y="1952714"/>
            <a:ext cx="5067946" cy="2538259"/>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tx2"/>
                </a:solidFill>
                <a:latin typeface="Superior Title Bold" pitchFamily="2" charset="77"/>
                <a:ea typeface="+mn-ea"/>
                <a:cs typeface="Arial" panose="020B0604020202020204" pitchFamily="34" charset="0"/>
              </a:rPr>
              <a:t>Safety Disclaimer: </a:t>
            </a:r>
            <a:endParaRPr lang="en-US" sz="1600" b="0" i="0">
              <a:solidFill>
                <a:schemeClr val="tx1"/>
              </a:solidFill>
              <a:latin typeface="Proxima Nova Light" panose="02000506030000020004" pitchFamily="2" charset="0"/>
              <a:cs typeface="Arial" panose="020B0604020202020204" pitchFamily="34" charset="0"/>
            </a:endParaRPr>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tx1"/>
                </a:solidFill>
                <a:latin typeface="Proxima Nova Light" panose="02000506030000020004" pitchFamily="2" charset="0"/>
                <a:cs typeface="Arial" panose="020B0604020202020204" pitchFamily="34" charset="0"/>
              </a:rPr>
              <a:t>If you are pregnant, nursing, diabetic, on medication, have a medical condition, or are beginning a weight control program, consult your physician before using Isagenix products or making any other dietary changes. Discontinue use if adverse events occur.</a:t>
            </a:r>
          </a:p>
          <a:p>
            <a:pPr>
              <a:lnSpc>
                <a:spcPts val="1640"/>
              </a:lnSpc>
            </a:pPr>
            <a:endParaRPr lang="en-GB" sz="1200"/>
          </a:p>
          <a:p>
            <a:pPr marL="0" marR="0" lvl="0" indent="0" algn="l" defTabSz="914400" rtl="0" eaLnBrk="1" fontAlgn="auto" latinLnBrk="0" hangingPunct="1">
              <a:lnSpc>
                <a:spcPts val="1640"/>
              </a:lnSpc>
              <a:spcBef>
                <a:spcPts val="0"/>
              </a:spcBef>
              <a:spcAft>
                <a:spcPts val="0"/>
              </a:spcAft>
              <a:buClrTx/>
              <a:buSzTx/>
              <a:buFontTx/>
              <a:buNone/>
              <a:tabLst/>
              <a:defRPr/>
            </a:pPr>
            <a:r>
              <a:rPr lang="en-US" sz="1600" b="1" i="0" kern="1200">
                <a:solidFill>
                  <a:schemeClr val="tx2"/>
                </a:solidFill>
                <a:latin typeface="Superior Title Bold" pitchFamily="2" charset="77"/>
                <a:ea typeface="+mn-ea"/>
                <a:cs typeface="Arial" panose="020B0604020202020204" pitchFamily="34" charset="0"/>
              </a:rPr>
              <a:t>Information For General Purposes Only: </a:t>
            </a:r>
            <a:endParaRPr lang="en-GB" sz="1600"/>
          </a:p>
          <a:p>
            <a:pPr marL="0" marR="0" lvl="0" indent="0" algn="l" defTabSz="914400" rtl="0" eaLnBrk="1" fontAlgn="auto" latinLnBrk="0" hangingPunct="1">
              <a:lnSpc>
                <a:spcPts val="1640"/>
              </a:lnSpc>
              <a:spcBef>
                <a:spcPts val="0"/>
              </a:spcBef>
              <a:spcAft>
                <a:spcPts val="0"/>
              </a:spcAft>
              <a:buClrTx/>
              <a:buSzTx/>
              <a:buFontTx/>
              <a:buNone/>
              <a:tabLst/>
              <a:defRPr/>
            </a:pPr>
            <a:r>
              <a:rPr lang="en-US" sz="1200" b="0" i="0">
                <a:solidFill>
                  <a:schemeClr val="tx1"/>
                </a:solidFill>
                <a:latin typeface="Proxima Nova Light" panose="02000506030000020004" pitchFamily="2" charset="0"/>
                <a:cs typeface="Arial" panose="020B0604020202020204" pitchFamily="34" charset="0"/>
              </a:rPr>
              <a:t>Information provided in this presentation and on all publications, packaging, and labels is for general purposes only and designed to help you make informed decisions about your health. It is not intended to substitute advice from your physician or health care professional.</a:t>
            </a:r>
          </a:p>
          <a:p>
            <a:pPr>
              <a:lnSpc>
                <a:spcPts val="1640"/>
              </a:lnSpc>
            </a:pPr>
            <a:endParaRPr lang="en-GB" sz="1200"/>
          </a:p>
        </p:txBody>
      </p:sp>
    </p:spTree>
    <p:extLst>
      <p:ext uri="{BB962C8B-B14F-4D97-AF65-F5344CB8AC3E}">
        <p14:creationId xmlns:p14="http://schemas.microsoft.com/office/powerpoint/2010/main" val="17931377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Title 1">
            <a:extLst>
              <a:ext uri="{FF2B5EF4-FFF2-40B4-BE49-F238E27FC236}">
                <a16:creationId xmlns:a16="http://schemas.microsoft.com/office/drawing/2014/main" id="{5B33C14A-97BE-4143-9541-B7457422D97A}"/>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8" name="Text Placeholder 2">
            <a:extLst>
              <a:ext uri="{FF2B5EF4-FFF2-40B4-BE49-F238E27FC236}">
                <a16:creationId xmlns:a16="http://schemas.microsoft.com/office/drawing/2014/main" id="{30CF389E-38CE-4C42-9208-202DA7D1CB2D}"/>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9" name="Picture 8">
            <a:extLst>
              <a:ext uri="{FF2B5EF4-FFF2-40B4-BE49-F238E27FC236}">
                <a16:creationId xmlns:a16="http://schemas.microsoft.com/office/drawing/2014/main" id="{204D3C4F-324C-1C41-8B00-6B2BA4BC4DDE}"/>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110849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Section Header 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E783DF5A-275B-0E42-A9A5-C1FA1D3A06A0}"/>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D819764F-668B-E943-85A7-B44B91488CF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69A039E0-B979-6B4B-8391-3B0CE7268F29}"/>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914502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F6179B77-EEF1-D847-A9EE-261C7B15DED5}"/>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276214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ection Header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Title 1">
            <a:extLst>
              <a:ext uri="{FF2B5EF4-FFF2-40B4-BE49-F238E27FC236}">
                <a16:creationId xmlns:a16="http://schemas.microsoft.com/office/drawing/2014/main" id="{886671B3-13B0-B640-BAC7-07258ED1D491}"/>
              </a:ext>
            </a:extLst>
          </p:cNvPr>
          <p:cNvSpPr>
            <a:spLocks noGrp="1"/>
          </p:cNvSpPr>
          <p:nvPr>
            <p:ph type="title" hasCustomPrompt="1"/>
          </p:nvPr>
        </p:nvSpPr>
        <p:spPr>
          <a:xfrm>
            <a:off x="381000" y="549275"/>
            <a:ext cx="11429998" cy="2852737"/>
          </a:xfrm>
        </p:spPr>
        <p:txBody>
          <a:bodyPr anchor="b"/>
          <a:lstStyle>
            <a:lvl1pPr algn="ctr">
              <a:defRPr sz="6000">
                <a:solidFill>
                  <a:schemeClr val="bg1"/>
                </a:solidFill>
              </a:defRPr>
            </a:lvl1pPr>
          </a:lstStyle>
          <a:p>
            <a:r>
              <a:rPr lang="en-US" dirty="0"/>
              <a:t>Click to Add Title</a:t>
            </a:r>
          </a:p>
        </p:txBody>
      </p:sp>
      <p:sp>
        <p:nvSpPr>
          <p:cNvPr id="10" name="Text Placeholder 2">
            <a:extLst>
              <a:ext uri="{FF2B5EF4-FFF2-40B4-BE49-F238E27FC236}">
                <a16:creationId xmlns:a16="http://schemas.microsoft.com/office/drawing/2014/main" id="{023EBC73-E44E-504E-BDA7-97746EF33DA6}"/>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pic>
        <p:nvPicPr>
          <p:cNvPr id="8" name="Picture 8">
            <a:extLst>
              <a:ext uri="{FF2B5EF4-FFF2-40B4-BE49-F238E27FC236}">
                <a16:creationId xmlns:a16="http://schemas.microsoft.com/office/drawing/2014/main" id="{3C9CA8ED-69D2-D44F-8866-871C3A4FD8A4}"/>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26419619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86F0E-111E-604B-AE5B-CB7DA8680B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083A7B-510A-C240-9F89-9052EE2B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E363CC3-291C-CC4A-85B9-BC0A987CCC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2FAEF3-87DB-FD4E-8D12-759F4B705AFC}"/>
              </a:ext>
            </a:extLst>
          </p:cNvPr>
          <p:cNvSpPr>
            <a:spLocks noGrp="1"/>
          </p:cNvSpPr>
          <p:nvPr>
            <p:ph type="sldNum" sz="quarter" idx="12"/>
          </p:nvPr>
        </p:nvSpPr>
        <p:spPr/>
        <p:txBody>
          <a:bodyPr/>
          <a:lstStyle>
            <a:lvl1pPr>
              <a:defRPr sz="900"/>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559517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E146F18-05E4-C140-8D3C-68C8E120F31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57726E21-08A8-F244-BCED-FBB8FC0E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7FA5BD-7D9F-9F42-9364-A405FDC2DDA1}"/>
              </a:ext>
            </a:extLst>
          </p:cNvPr>
          <p:cNvSpPr>
            <a:spLocks noGrp="1"/>
          </p:cNvSpPr>
          <p:nvPr>
            <p:ph sz="half" idx="1"/>
          </p:nvPr>
        </p:nvSpPr>
        <p:spPr>
          <a:xfrm>
            <a:off x="381000" y="1556475"/>
            <a:ext cx="5638800" cy="42269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4DDCEC-2C39-E348-BEA3-19F9E816BBDD}"/>
              </a:ext>
            </a:extLst>
          </p:cNvPr>
          <p:cNvSpPr>
            <a:spLocks noGrp="1"/>
          </p:cNvSpPr>
          <p:nvPr>
            <p:ph sz="half" idx="2"/>
          </p:nvPr>
        </p:nvSpPr>
        <p:spPr>
          <a:xfrm>
            <a:off x="6172200" y="1556475"/>
            <a:ext cx="5638798" cy="422699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E89173A-0526-284C-B491-F1995B7074D9}"/>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821222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25C9FD10-11F7-AC44-BFD0-49412D03942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3" name="Text Placeholder 2">
            <a:extLst>
              <a:ext uri="{FF2B5EF4-FFF2-40B4-BE49-F238E27FC236}">
                <a16:creationId xmlns:a16="http://schemas.microsoft.com/office/drawing/2014/main" id="{87B4F1D3-240F-8246-9A49-270261219804}"/>
              </a:ext>
            </a:extLst>
          </p:cNvPr>
          <p:cNvSpPr>
            <a:spLocks noGrp="1"/>
          </p:cNvSpPr>
          <p:nvPr>
            <p:ph type="body" idx="1" hasCustomPrompt="1"/>
          </p:nvPr>
        </p:nvSpPr>
        <p:spPr>
          <a:xfrm>
            <a:off x="381000" y="1556475"/>
            <a:ext cx="5616576" cy="82391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4" name="Content Placeholder 3">
            <a:extLst>
              <a:ext uri="{FF2B5EF4-FFF2-40B4-BE49-F238E27FC236}">
                <a16:creationId xmlns:a16="http://schemas.microsoft.com/office/drawing/2014/main" id="{B145D329-7901-3F43-9212-7F0294CB518D}"/>
              </a:ext>
            </a:extLst>
          </p:cNvPr>
          <p:cNvSpPr>
            <a:spLocks noGrp="1"/>
          </p:cNvSpPr>
          <p:nvPr>
            <p:ph sz="half" idx="2" hasCustomPrompt="1"/>
          </p:nvPr>
        </p:nvSpPr>
        <p:spPr>
          <a:xfrm>
            <a:off x="381000" y="2380387"/>
            <a:ext cx="5616576" cy="340307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3DCF9AC-8E58-5743-9899-009AD2D4E83D}"/>
              </a:ext>
            </a:extLst>
          </p:cNvPr>
          <p:cNvSpPr>
            <a:spLocks noGrp="1"/>
          </p:cNvSpPr>
          <p:nvPr>
            <p:ph type="body" sz="quarter" idx="3" hasCustomPrompt="1"/>
          </p:nvPr>
        </p:nvSpPr>
        <p:spPr>
          <a:xfrm>
            <a:off x="6172200" y="1556475"/>
            <a:ext cx="5638798" cy="823912"/>
          </a:xfrm>
        </p:spPr>
        <p:txBody>
          <a:bodyPr anchor="b"/>
          <a:lstStyle>
            <a:lvl1pPr marL="0" indent="0">
              <a:buNone/>
              <a:defRPr sz="2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6" name="Content Placeholder 5">
            <a:extLst>
              <a:ext uri="{FF2B5EF4-FFF2-40B4-BE49-F238E27FC236}">
                <a16:creationId xmlns:a16="http://schemas.microsoft.com/office/drawing/2014/main" id="{9B111417-7100-5943-BAC8-977B7A096FD8}"/>
              </a:ext>
            </a:extLst>
          </p:cNvPr>
          <p:cNvSpPr>
            <a:spLocks noGrp="1"/>
          </p:cNvSpPr>
          <p:nvPr>
            <p:ph sz="quarter" idx="4"/>
          </p:nvPr>
        </p:nvSpPr>
        <p:spPr>
          <a:xfrm>
            <a:off x="6172200" y="2380387"/>
            <a:ext cx="5638798" cy="3403079"/>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7B9D978F-FC99-F243-AAE6-2F1A0D013967}"/>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10" name="Title 1">
            <a:extLst>
              <a:ext uri="{FF2B5EF4-FFF2-40B4-BE49-F238E27FC236}">
                <a16:creationId xmlns:a16="http://schemas.microsoft.com/office/drawing/2014/main" id="{1E02A314-A547-4D40-8BDF-FE641C780DB0}"/>
              </a:ext>
            </a:extLst>
          </p:cNvPr>
          <p:cNvSpPr>
            <a:spLocks noGrp="1"/>
          </p:cNvSpPr>
          <p:nvPr>
            <p:ph type="title"/>
          </p:nvPr>
        </p:nvSpPr>
        <p:spPr>
          <a:xfrm>
            <a:off x="381000" y="390712"/>
            <a:ext cx="11430000" cy="99168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94256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049407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033BE1-5CED-2D4F-8B93-D254D395386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D3D91790-6C70-A74A-B86A-401467882200}"/>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2253864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with Caption on Lef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25B2EE18-AB0E-1B40-9746-17B3F4FA0238}"/>
              </a:ext>
            </a:extLst>
          </p:cNvPr>
          <p:cNvSpPr>
            <a:spLocks noGrp="1"/>
          </p:cNvSpPr>
          <p:nvPr>
            <p:ph type="pic" idx="1"/>
          </p:nvPr>
        </p:nvSpPr>
        <p:spPr>
          <a:xfrm>
            <a:off x="387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Footer Placeholder 5">
            <a:extLst>
              <a:ext uri="{FF2B5EF4-FFF2-40B4-BE49-F238E27FC236}">
                <a16:creationId xmlns:a16="http://schemas.microsoft.com/office/drawing/2014/main" id="{CBE7361E-3BF7-284B-890B-E5ECD0CE47E2}"/>
              </a:ext>
            </a:extLst>
          </p:cNvPr>
          <p:cNvSpPr>
            <a:spLocks noGrp="1"/>
          </p:cNvSpPr>
          <p:nvPr>
            <p:ph type="ftr" sz="quarter" idx="11"/>
          </p:nvPr>
        </p:nvSpPr>
        <p:spPr>
          <a:xfrm>
            <a:off x="6302219" y="5832273"/>
            <a:ext cx="5537401" cy="485400"/>
          </a:xfrm>
        </p:spPr>
        <p:txBody>
          <a:bodyPr/>
          <a:lstStyle/>
          <a:p>
            <a:endParaRPr lang="en-US" dirty="0"/>
          </a:p>
        </p:txBody>
      </p:sp>
      <p:sp>
        <p:nvSpPr>
          <p:cNvPr id="9" name="Title 1">
            <a:extLst>
              <a:ext uri="{FF2B5EF4-FFF2-40B4-BE49-F238E27FC236}">
                <a16:creationId xmlns:a16="http://schemas.microsoft.com/office/drawing/2014/main" id="{08915B9C-AB36-1746-B3CE-9F0487F08525}"/>
              </a:ext>
            </a:extLst>
          </p:cNvPr>
          <p:cNvSpPr>
            <a:spLocks noGrp="1"/>
          </p:cNvSpPr>
          <p:nvPr>
            <p:ph type="title"/>
          </p:nvPr>
        </p:nvSpPr>
        <p:spPr>
          <a:xfrm>
            <a:off x="6302220" y="381000"/>
            <a:ext cx="5537400" cy="1676400"/>
          </a:xfrm>
        </p:spPr>
        <p:txBody>
          <a:bodyPr anchor="b">
            <a:normAutofit/>
          </a:bodyPr>
          <a:lstStyle>
            <a:lvl1pPr algn="l">
              <a:defRPr sz="3200"/>
            </a:lvl1pPr>
          </a:lstStyle>
          <a:p>
            <a:r>
              <a:rPr lang="en-US" dirty="0"/>
              <a:t>Click to edit Master title style</a:t>
            </a:r>
          </a:p>
        </p:txBody>
      </p:sp>
      <p:sp>
        <p:nvSpPr>
          <p:cNvPr id="10" name="Text Placeholder 3">
            <a:extLst>
              <a:ext uri="{FF2B5EF4-FFF2-40B4-BE49-F238E27FC236}">
                <a16:creationId xmlns:a16="http://schemas.microsoft.com/office/drawing/2014/main" id="{0DF20560-7690-804F-892F-FEF900FF8382}"/>
              </a:ext>
            </a:extLst>
          </p:cNvPr>
          <p:cNvSpPr>
            <a:spLocks noGrp="1"/>
          </p:cNvSpPr>
          <p:nvPr>
            <p:ph type="body" sz="half" idx="2"/>
          </p:nvPr>
        </p:nvSpPr>
        <p:spPr>
          <a:xfrm>
            <a:off x="630222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7926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alu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92BF84C6-E742-0A4E-85A5-808B2C9124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50313"/>
            <a:ext cx="12192000" cy="6858000"/>
          </a:xfrm>
          <a:prstGeom prst="rect">
            <a:avLst/>
          </a:prstGeom>
        </p:spPr>
      </p:pic>
      <p:sp>
        <p:nvSpPr>
          <p:cNvPr id="7" name="Rounded Rectangle 6">
            <a:extLst>
              <a:ext uri="{FF2B5EF4-FFF2-40B4-BE49-F238E27FC236}">
                <a16:creationId xmlns:a16="http://schemas.microsoft.com/office/drawing/2014/main" id="{3D5E5293-B326-D444-9C21-0AEDDF32175F}"/>
              </a:ext>
            </a:extLst>
          </p:cNvPr>
          <p:cNvSpPr/>
          <p:nvPr userDrawn="1"/>
        </p:nvSpPr>
        <p:spPr>
          <a:xfrm>
            <a:off x="5146964" y="3579313"/>
            <a:ext cx="1898072" cy="369332"/>
          </a:xfrm>
          <a:prstGeom prst="roundRect">
            <a:avLst/>
          </a:prstGeom>
          <a:solidFill>
            <a:srgbClr val="00778B">
              <a:alpha val="9411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76CBD42-A406-E949-A54F-AE87B1A2508F}"/>
              </a:ext>
            </a:extLst>
          </p:cNvPr>
          <p:cNvSpPr txBox="1"/>
          <p:nvPr userDrawn="1"/>
        </p:nvSpPr>
        <p:spPr>
          <a:xfrm>
            <a:off x="5146964" y="3579313"/>
            <a:ext cx="1898072"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EXPERIENCE</a:t>
            </a:r>
          </a:p>
        </p:txBody>
      </p:sp>
      <p:sp>
        <p:nvSpPr>
          <p:cNvPr id="9" name="TextBox 8">
            <a:extLst>
              <a:ext uri="{FF2B5EF4-FFF2-40B4-BE49-F238E27FC236}">
                <a16:creationId xmlns:a16="http://schemas.microsoft.com/office/drawing/2014/main" id="{BAECA79B-2B56-1B44-B53C-58D4D84DE7CE}"/>
              </a:ext>
            </a:extLst>
          </p:cNvPr>
          <p:cNvSpPr txBox="1"/>
          <p:nvPr userDrawn="1"/>
        </p:nvSpPr>
        <p:spPr>
          <a:xfrm>
            <a:off x="4251960" y="1518496"/>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HEALTH</a:t>
            </a:r>
          </a:p>
        </p:txBody>
      </p:sp>
      <p:sp>
        <p:nvSpPr>
          <p:cNvPr id="10" name="TextBox 9">
            <a:extLst>
              <a:ext uri="{FF2B5EF4-FFF2-40B4-BE49-F238E27FC236}">
                <a16:creationId xmlns:a16="http://schemas.microsoft.com/office/drawing/2014/main" id="{9BD8D289-9B51-3147-9552-39EEE2714F9D}"/>
              </a:ext>
            </a:extLst>
          </p:cNvPr>
          <p:cNvSpPr txBox="1"/>
          <p:nvPr userDrawn="1"/>
        </p:nvSpPr>
        <p:spPr>
          <a:xfrm>
            <a:off x="7764087" y="2661495"/>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EMPOWERMENT</a:t>
            </a:r>
          </a:p>
        </p:txBody>
      </p:sp>
      <p:sp>
        <p:nvSpPr>
          <p:cNvPr id="11" name="TextBox 10">
            <a:extLst>
              <a:ext uri="{FF2B5EF4-FFF2-40B4-BE49-F238E27FC236}">
                <a16:creationId xmlns:a16="http://schemas.microsoft.com/office/drawing/2014/main" id="{C9CC0733-2A3E-7745-934E-D60FBA0095BA}"/>
              </a:ext>
            </a:extLst>
          </p:cNvPr>
          <p:cNvSpPr txBox="1"/>
          <p:nvPr userDrawn="1"/>
        </p:nvSpPr>
        <p:spPr>
          <a:xfrm>
            <a:off x="7764087" y="4493971"/>
            <a:ext cx="3688080" cy="369332"/>
          </a:xfrm>
          <a:prstGeom prst="rect">
            <a:avLst/>
          </a:prstGeom>
          <a:noFill/>
        </p:spPr>
        <p:txBody>
          <a:bodyPr wrap="square" rtlCol="0" anchor="ctr">
            <a:spAutoFit/>
          </a:bodyPr>
          <a:lstStyle/>
          <a:p>
            <a:r>
              <a:rPr lang="en-US" b="0" i="0" dirty="0">
                <a:solidFill>
                  <a:schemeClr val="bg1"/>
                </a:solidFill>
                <a:latin typeface="Proxima Nova Light" panose="02000506030000020004" pitchFamily="2" charset="0"/>
                <a:cs typeface="Gill Sans Light" panose="020B0302020104020203" pitchFamily="34" charset="-79"/>
              </a:rPr>
              <a:t>INTEGRITY</a:t>
            </a:r>
          </a:p>
        </p:txBody>
      </p:sp>
      <p:sp>
        <p:nvSpPr>
          <p:cNvPr id="12" name="TextBox 11">
            <a:extLst>
              <a:ext uri="{FF2B5EF4-FFF2-40B4-BE49-F238E27FC236}">
                <a16:creationId xmlns:a16="http://schemas.microsoft.com/office/drawing/2014/main" id="{1F9FBA35-F01E-FF4A-B069-C7B224937D10}"/>
              </a:ext>
            </a:extLst>
          </p:cNvPr>
          <p:cNvSpPr txBox="1"/>
          <p:nvPr userDrawn="1"/>
        </p:nvSpPr>
        <p:spPr>
          <a:xfrm>
            <a:off x="739834" y="2661495"/>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EASE</a:t>
            </a:r>
          </a:p>
        </p:txBody>
      </p:sp>
      <p:sp>
        <p:nvSpPr>
          <p:cNvPr id="13" name="TextBox 12">
            <a:extLst>
              <a:ext uri="{FF2B5EF4-FFF2-40B4-BE49-F238E27FC236}">
                <a16:creationId xmlns:a16="http://schemas.microsoft.com/office/drawing/2014/main" id="{CB4AD430-ECE4-2F42-BF0B-FCC4E64E3096}"/>
              </a:ext>
            </a:extLst>
          </p:cNvPr>
          <p:cNvSpPr txBox="1"/>
          <p:nvPr userDrawn="1"/>
        </p:nvSpPr>
        <p:spPr>
          <a:xfrm>
            <a:off x="739834" y="4493971"/>
            <a:ext cx="3688080" cy="369332"/>
          </a:xfrm>
          <a:prstGeom prst="rect">
            <a:avLst/>
          </a:prstGeom>
          <a:noFill/>
        </p:spPr>
        <p:txBody>
          <a:bodyPr wrap="square" rtlCol="0" anchor="ctr">
            <a:spAutoFit/>
          </a:bodyPr>
          <a:lstStyle/>
          <a:p>
            <a:pPr algn="r"/>
            <a:r>
              <a:rPr lang="en-US" b="0" i="0" dirty="0">
                <a:solidFill>
                  <a:schemeClr val="bg1"/>
                </a:solidFill>
                <a:latin typeface="Proxima Nova Light" panose="02000506030000020004" pitchFamily="2" charset="0"/>
                <a:cs typeface="Gill Sans Light" panose="020B0302020104020203" pitchFamily="34" charset="-79"/>
              </a:rPr>
              <a:t>INNOVATION</a:t>
            </a:r>
          </a:p>
        </p:txBody>
      </p:sp>
      <p:sp>
        <p:nvSpPr>
          <p:cNvPr id="14" name="TextBox 13">
            <a:extLst>
              <a:ext uri="{FF2B5EF4-FFF2-40B4-BE49-F238E27FC236}">
                <a16:creationId xmlns:a16="http://schemas.microsoft.com/office/drawing/2014/main" id="{42DCCC2E-FAB0-9E4F-9ACA-F8C929A06E50}"/>
              </a:ext>
            </a:extLst>
          </p:cNvPr>
          <p:cNvSpPr txBox="1"/>
          <p:nvPr userDrawn="1"/>
        </p:nvSpPr>
        <p:spPr>
          <a:xfrm>
            <a:off x="4251960" y="5698312"/>
            <a:ext cx="3688080" cy="369332"/>
          </a:xfrm>
          <a:prstGeom prst="rect">
            <a:avLst/>
          </a:prstGeom>
          <a:noFill/>
        </p:spPr>
        <p:txBody>
          <a:bodyPr wrap="square" rtlCol="0" anchor="ctr">
            <a:spAutoFit/>
          </a:bodyPr>
          <a:lstStyle/>
          <a:p>
            <a:pPr algn="ctr"/>
            <a:r>
              <a:rPr lang="en-US" b="0" i="0" dirty="0">
                <a:solidFill>
                  <a:schemeClr val="bg1"/>
                </a:solidFill>
                <a:latin typeface="Proxima Nova Light" panose="02000506030000020004" pitchFamily="2" charset="0"/>
                <a:cs typeface="Gill Sans Light" panose="020B0302020104020203" pitchFamily="34" charset="-79"/>
              </a:rPr>
              <a:t>COMMUNITY</a:t>
            </a:r>
          </a:p>
        </p:txBody>
      </p:sp>
      <p:sp>
        <p:nvSpPr>
          <p:cNvPr id="16" name="TextBox 15">
            <a:extLst>
              <a:ext uri="{FF2B5EF4-FFF2-40B4-BE49-F238E27FC236}">
                <a16:creationId xmlns:a16="http://schemas.microsoft.com/office/drawing/2014/main" id="{989905B3-B654-514D-91A0-06954EBCE126}"/>
              </a:ext>
            </a:extLst>
          </p:cNvPr>
          <p:cNvSpPr txBox="1"/>
          <p:nvPr userDrawn="1"/>
        </p:nvSpPr>
        <p:spPr>
          <a:xfrm>
            <a:off x="381000" y="633966"/>
            <a:ext cx="11430000" cy="564385"/>
          </a:xfrm>
          <a:prstGeom prst="rect">
            <a:avLst/>
          </a:prstGeom>
          <a:noFill/>
        </p:spPr>
        <p:txBody>
          <a:bodyPr wrap="square" rtlCol="0">
            <a:spAutoFit/>
          </a:bodyPr>
          <a:lstStyle/>
          <a:p>
            <a:pPr algn="ctr">
              <a:lnSpc>
                <a:spcPts val="3620"/>
              </a:lnSpc>
              <a:spcBef>
                <a:spcPts val="0"/>
              </a:spcBef>
              <a:spcAft>
                <a:spcPts val="0"/>
              </a:spcAft>
            </a:pPr>
            <a:r>
              <a:rPr lang="en-US" sz="4400" b="0" i="0" dirty="0">
                <a:solidFill>
                  <a:schemeClr val="bg1"/>
                </a:solidFill>
                <a:latin typeface="Proxima Nova Thin" panose="02000506030000020004" pitchFamily="2" charset="0"/>
              </a:rPr>
              <a:t>ISAGENIX VALUES</a:t>
            </a:r>
          </a:p>
        </p:txBody>
      </p:sp>
      <p:pic>
        <p:nvPicPr>
          <p:cNvPr id="15" name="Picture 8">
            <a:extLst>
              <a:ext uri="{FF2B5EF4-FFF2-40B4-BE49-F238E27FC236}">
                <a16:creationId xmlns:a16="http://schemas.microsoft.com/office/drawing/2014/main" id="{035836C3-147C-2940-8BAD-9F307D01969B}"/>
              </a:ext>
            </a:extLst>
          </p:cNvPr>
          <p:cNvPicPr>
            <a:picLocks noChangeAspect="1"/>
          </p:cNvPicPr>
          <p:nvPr userDrawn="1"/>
        </p:nvPicPr>
        <p:blipFill>
          <a:blip r:embed="rId4"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8422948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1_Picture with Caption on Lef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0CFC86E-5005-3340-B2FE-13697E4F411B}"/>
              </a:ext>
            </a:extLst>
          </p:cNvPr>
          <p:cNvSpPr>
            <a:spLocks noGrp="1"/>
          </p:cNvSpPr>
          <p:nvPr>
            <p:ph type="pic" idx="1"/>
          </p:nvPr>
        </p:nvSpPr>
        <p:spPr>
          <a:xfrm>
            <a:off x="6102096" y="0"/>
            <a:ext cx="5708904" cy="6317673"/>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355EAEC3-B41D-6D41-B0FC-8B384947080D}"/>
              </a:ext>
            </a:extLst>
          </p:cNvPr>
          <p:cNvSpPr>
            <a:spLocks noGrp="1"/>
          </p:cNvSpPr>
          <p:nvPr>
            <p:ph type="ftr" sz="quarter" idx="11"/>
          </p:nvPr>
        </p:nvSpPr>
        <p:spPr>
          <a:xfrm>
            <a:off x="380999" y="5832273"/>
            <a:ext cx="5537401" cy="485400"/>
          </a:xfrm>
        </p:spPr>
        <p:txBody>
          <a:bodyPr/>
          <a:lstStyle/>
          <a:p>
            <a:endParaRPr lang="en-US" dirty="0"/>
          </a:p>
        </p:txBody>
      </p:sp>
      <p:sp>
        <p:nvSpPr>
          <p:cNvPr id="2" name="Title 1">
            <a:extLst>
              <a:ext uri="{FF2B5EF4-FFF2-40B4-BE49-F238E27FC236}">
                <a16:creationId xmlns:a16="http://schemas.microsoft.com/office/drawing/2014/main" id="{CE2FFE40-E83A-534E-9A6B-7C668B8E0DEA}"/>
              </a:ext>
            </a:extLst>
          </p:cNvPr>
          <p:cNvSpPr>
            <a:spLocks noGrp="1"/>
          </p:cNvSpPr>
          <p:nvPr>
            <p:ph type="title"/>
          </p:nvPr>
        </p:nvSpPr>
        <p:spPr>
          <a:xfrm>
            <a:off x="381000" y="381000"/>
            <a:ext cx="5537400" cy="1676400"/>
          </a:xfrm>
        </p:spPr>
        <p:txBody>
          <a:bodyPr anchor="b">
            <a:normAutofit/>
          </a:bodyPr>
          <a:lstStyle>
            <a:lvl1pPr algn="l">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5A29E279-46B9-7A49-9C8A-9AFE13368B42}"/>
              </a:ext>
            </a:extLst>
          </p:cNvPr>
          <p:cNvSpPr>
            <a:spLocks noGrp="1"/>
          </p:cNvSpPr>
          <p:nvPr>
            <p:ph type="body" sz="half" idx="2"/>
          </p:nvPr>
        </p:nvSpPr>
        <p:spPr>
          <a:xfrm>
            <a:off x="381000" y="2487423"/>
            <a:ext cx="5537400" cy="329843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77202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on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09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Circ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p>
            <a:fld id="{B6241DC6-097B-284E-8993-BBC1FC48FE7C}" type="slidenum">
              <a:rPr lang="en-US" smtClean="0"/>
              <a:pPr/>
              <a:t>‹#›</a:t>
            </a:fld>
            <a:endParaRPr lang="en-US" dirty="0"/>
          </a:p>
        </p:txBody>
      </p:sp>
      <p:sp>
        <p:nvSpPr>
          <p:cNvPr id="5" name="Oval 4">
            <a:extLst>
              <a:ext uri="{FF2B5EF4-FFF2-40B4-BE49-F238E27FC236}">
                <a16:creationId xmlns:a16="http://schemas.microsoft.com/office/drawing/2014/main" id="{CBEF95BF-4F70-E84B-8402-4E23874349AC}"/>
              </a:ext>
            </a:extLst>
          </p:cNvPr>
          <p:cNvSpPr/>
          <p:nvPr userDrawn="1"/>
        </p:nvSpPr>
        <p:spPr>
          <a:xfrm>
            <a:off x="386491"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1F317734-779C-9E46-9C8F-FA2EFDEC7BCB}"/>
              </a:ext>
            </a:extLst>
          </p:cNvPr>
          <p:cNvSpPr/>
          <p:nvPr userDrawn="1"/>
        </p:nvSpPr>
        <p:spPr>
          <a:xfrm>
            <a:off x="8159062"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Oval 6">
            <a:extLst>
              <a:ext uri="{FF2B5EF4-FFF2-40B4-BE49-F238E27FC236}">
                <a16:creationId xmlns:a16="http://schemas.microsoft.com/office/drawing/2014/main" id="{F45BB960-84C4-8B45-8EA1-C0810E524835}"/>
              </a:ext>
            </a:extLst>
          </p:cNvPr>
          <p:cNvSpPr/>
          <p:nvPr userDrawn="1"/>
        </p:nvSpPr>
        <p:spPr>
          <a:xfrm>
            <a:off x="4272776" y="1985556"/>
            <a:ext cx="3646449" cy="3646449"/>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7">
            <a:extLst>
              <a:ext uri="{FF2B5EF4-FFF2-40B4-BE49-F238E27FC236}">
                <a16:creationId xmlns:a16="http://schemas.microsoft.com/office/drawing/2014/main" id="{B64961E3-74D5-8544-A103-BB18EDC924BE}"/>
              </a:ext>
            </a:extLst>
          </p:cNvPr>
          <p:cNvSpPr>
            <a:spLocks noGrp="1"/>
          </p:cNvSpPr>
          <p:nvPr>
            <p:ph type="body" sz="quarter" idx="12"/>
          </p:nvPr>
        </p:nvSpPr>
        <p:spPr>
          <a:xfrm>
            <a:off x="586522"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9" name="Text Placeholder 7">
            <a:extLst>
              <a:ext uri="{FF2B5EF4-FFF2-40B4-BE49-F238E27FC236}">
                <a16:creationId xmlns:a16="http://schemas.microsoft.com/office/drawing/2014/main" id="{D62CB1E2-472F-F24C-BF01-01CEEB209A89}"/>
              </a:ext>
            </a:extLst>
          </p:cNvPr>
          <p:cNvSpPr>
            <a:spLocks noGrp="1"/>
          </p:cNvSpPr>
          <p:nvPr>
            <p:ph type="body" sz="quarter" idx="13"/>
          </p:nvPr>
        </p:nvSpPr>
        <p:spPr>
          <a:xfrm>
            <a:off x="4472807"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0" name="Text Placeholder 7">
            <a:extLst>
              <a:ext uri="{FF2B5EF4-FFF2-40B4-BE49-F238E27FC236}">
                <a16:creationId xmlns:a16="http://schemas.microsoft.com/office/drawing/2014/main" id="{0BFC95BE-7998-1F4A-B67C-BA5B231E60DD}"/>
              </a:ext>
            </a:extLst>
          </p:cNvPr>
          <p:cNvSpPr>
            <a:spLocks noGrp="1"/>
          </p:cNvSpPr>
          <p:nvPr>
            <p:ph type="body" sz="quarter" idx="14"/>
          </p:nvPr>
        </p:nvSpPr>
        <p:spPr>
          <a:xfrm>
            <a:off x="8359093" y="2231633"/>
            <a:ext cx="3246385" cy="3154293"/>
          </a:xfrm>
        </p:spPr>
        <p:txBody>
          <a:bodyPr anchor="ctr">
            <a:normAutofit/>
          </a:bodyPr>
          <a:lstStyle>
            <a:lvl1pPr marL="0" indent="0" algn="ctr">
              <a:lnSpc>
                <a:spcPct val="100000"/>
              </a:lnSpc>
              <a:spcBef>
                <a:spcPts val="1000"/>
              </a:spcBef>
              <a:buNone/>
              <a:defRPr sz="6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Tree>
    <p:extLst>
      <p:ext uri="{BB962C8B-B14F-4D97-AF65-F5344CB8AC3E}">
        <p14:creationId xmlns:p14="http://schemas.microsoft.com/office/powerpoint/2010/main" val="2300322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33FD-F2E1-4842-8217-9386B40A1A3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D3A25795-D723-DE45-917D-85B85950E588}"/>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sp>
        <p:nvSpPr>
          <p:cNvPr id="4" name="Slide Number Placeholder 3">
            <a:extLst>
              <a:ext uri="{FF2B5EF4-FFF2-40B4-BE49-F238E27FC236}">
                <a16:creationId xmlns:a16="http://schemas.microsoft.com/office/drawing/2014/main" id="{DAA6481A-6A33-564F-9430-77C915D12F2C}"/>
              </a:ext>
            </a:extLst>
          </p:cNvPr>
          <p:cNvSpPr>
            <a:spLocks noGrp="1"/>
          </p:cNvSpPr>
          <p:nvPr>
            <p:ph type="sldNum" sz="quarter" idx="11"/>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11" name="Text Placeholder 7">
            <a:extLst>
              <a:ext uri="{FF2B5EF4-FFF2-40B4-BE49-F238E27FC236}">
                <a16:creationId xmlns:a16="http://schemas.microsoft.com/office/drawing/2014/main" id="{0C5B45E8-FA5D-0F49-B3E6-ED14736AF5C9}"/>
              </a:ext>
            </a:extLst>
          </p:cNvPr>
          <p:cNvSpPr>
            <a:spLocks noGrp="1"/>
          </p:cNvSpPr>
          <p:nvPr>
            <p:ph type="body" sz="quarter" idx="12" hasCustomPrompt="1"/>
          </p:nvPr>
        </p:nvSpPr>
        <p:spPr>
          <a:xfrm>
            <a:off x="730522"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2" name="Text Placeholder 7">
            <a:extLst>
              <a:ext uri="{FF2B5EF4-FFF2-40B4-BE49-F238E27FC236}">
                <a16:creationId xmlns:a16="http://schemas.microsoft.com/office/drawing/2014/main" id="{F36CB4E5-1611-8E42-84EA-4E99EE1BEA21}"/>
              </a:ext>
            </a:extLst>
          </p:cNvPr>
          <p:cNvSpPr>
            <a:spLocks noGrp="1"/>
          </p:cNvSpPr>
          <p:nvPr>
            <p:ph type="body" sz="quarter" idx="13" hasCustomPrompt="1"/>
          </p:nvPr>
        </p:nvSpPr>
        <p:spPr>
          <a:xfrm>
            <a:off x="4472807"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SUBTITLE</a:t>
            </a:r>
          </a:p>
        </p:txBody>
      </p:sp>
      <p:sp>
        <p:nvSpPr>
          <p:cNvPr id="13" name="Text Placeholder 7">
            <a:extLst>
              <a:ext uri="{FF2B5EF4-FFF2-40B4-BE49-F238E27FC236}">
                <a16:creationId xmlns:a16="http://schemas.microsoft.com/office/drawing/2014/main" id="{DDDFD219-F02D-D948-B383-A582A3E73B40}"/>
              </a:ext>
            </a:extLst>
          </p:cNvPr>
          <p:cNvSpPr>
            <a:spLocks noGrp="1"/>
          </p:cNvSpPr>
          <p:nvPr>
            <p:ph type="body" sz="quarter" idx="14" hasCustomPrompt="1"/>
          </p:nvPr>
        </p:nvSpPr>
        <p:spPr>
          <a:xfrm>
            <a:off x="8215093" y="1556475"/>
            <a:ext cx="3246385" cy="1003735"/>
          </a:xfrm>
        </p:spPr>
        <p:txBody>
          <a:bodyPr anchor="b">
            <a:normAutofit/>
          </a:bodyPr>
          <a:lstStyle>
            <a:lvl1pPr marL="0" indent="0" algn="ctr">
              <a:lnSpc>
                <a:spcPct val="100000"/>
              </a:lnSpc>
              <a:spcBef>
                <a:spcPts val="1000"/>
              </a:spcBef>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SUB TITLE</a:t>
            </a:r>
          </a:p>
        </p:txBody>
      </p:sp>
      <p:sp>
        <p:nvSpPr>
          <p:cNvPr id="14" name="Text Placeholder 7">
            <a:extLst>
              <a:ext uri="{FF2B5EF4-FFF2-40B4-BE49-F238E27FC236}">
                <a16:creationId xmlns:a16="http://schemas.microsoft.com/office/drawing/2014/main" id="{9DF56847-F9B2-984C-9B48-8CF732611912}"/>
              </a:ext>
            </a:extLst>
          </p:cNvPr>
          <p:cNvSpPr>
            <a:spLocks noGrp="1"/>
          </p:cNvSpPr>
          <p:nvPr>
            <p:ph type="body" sz="quarter" idx="15"/>
          </p:nvPr>
        </p:nvSpPr>
        <p:spPr>
          <a:xfrm>
            <a:off x="730522"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5" name="Text Placeholder 7">
            <a:extLst>
              <a:ext uri="{FF2B5EF4-FFF2-40B4-BE49-F238E27FC236}">
                <a16:creationId xmlns:a16="http://schemas.microsoft.com/office/drawing/2014/main" id="{E76E3883-3A0D-3542-BA7F-BF66EA6C6FD5}"/>
              </a:ext>
            </a:extLst>
          </p:cNvPr>
          <p:cNvSpPr>
            <a:spLocks noGrp="1"/>
          </p:cNvSpPr>
          <p:nvPr>
            <p:ph type="body" sz="quarter" idx="16"/>
          </p:nvPr>
        </p:nvSpPr>
        <p:spPr>
          <a:xfrm>
            <a:off x="4472807"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sp>
        <p:nvSpPr>
          <p:cNvPr id="16" name="Text Placeholder 7">
            <a:extLst>
              <a:ext uri="{FF2B5EF4-FFF2-40B4-BE49-F238E27FC236}">
                <a16:creationId xmlns:a16="http://schemas.microsoft.com/office/drawing/2014/main" id="{679E2C40-B7C5-8640-AC0D-CC8637AE2B2F}"/>
              </a:ext>
            </a:extLst>
          </p:cNvPr>
          <p:cNvSpPr>
            <a:spLocks noGrp="1"/>
          </p:cNvSpPr>
          <p:nvPr>
            <p:ph type="body" sz="quarter" idx="17"/>
          </p:nvPr>
        </p:nvSpPr>
        <p:spPr>
          <a:xfrm>
            <a:off x="8215093" y="2712796"/>
            <a:ext cx="3246385" cy="3054395"/>
          </a:xfrm>
        </p:spPr>
        <p:txBody>
          <a:bodyPr anchor="t">
            <a:normAutofit/>
          </a:bodyPr>
          <a:lstStyle>
            <a:lvl1pPr marL="0" indent="0" algn="ctr">
              <a:lnSpc>
                <a:spcPct val="100000"/>
              </a:lnSpc>
              <a:spcBef>
                <a:spcPts val="1000"/>
              </a:spcBef>
              <a:buNone/>
              <a:defRPr sz="18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a:t>
            </a:r>
          </a:p>
        </p:txBody>
      </p:sp>
      <p:cxnSp>
        <p:nvCxnSpPr>
          <p:cNvPr id="17" name="Straight Connector 16">
            <a:extLst>
              <a:ext uri="{FF2B5EF4-FFF2-40B4-BE49-F238E27FC236}">
                <a16:creationId xmlns:a16="http://schemas.microsoft.com/office/drawing/2014/main" id="{97CB644C-21D4-F64E-A843-52EFCD68419F}"/>
              </a:ext>
            </a:extLst>
          </p:cNvPr>
          <p:cNvCxnSpPr/>
          <p:nvPr userDrawn="1"/>
        </p:nvCxnSpPr>
        <p:spPr>
          <a:xfrm>
            <a:off x="730522"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8FEA99-7C77-584E-BEA6-A75A0A327F6B}"/>
              </a:ext>
            </a:extLst>
          </p:cNvPr>
          <p:cNvCxnSpPr/>
          <p:nvPr userDrawn="1"/>
        </p:nvCxnSpPr>
        <p:spPr>
          <a:xfrm>
            <a:off x="4472807" y="2642898"/>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1259EC-B628-3E4B-B8D3-6FCFAC5C2A55}"/>
              </a:ext>
            </a:extLst>
          </p:cNvPr>
          <p:cNvCxnSpPr/>
          <p:nvPr userDrawn="1"/>
        </p:nvCxnSpPr>
        <p:spPr>
          <a:xfrm>
            <a:off x="8215093" y="2637570"/>
            <a:ext cx="324638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6075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4C6EBE6-7B09-1944-9F8F-7DE5E2CE8807}"/>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C04639E2-27D9-5B41-B44A-481C29BD817B}"/>
              </a:ext>
            </a:extLst>
          </p:cNvPr>
          <p:cNvSpPr>
            <a:spLocks noGrp="1"/>
          </p:cNvSpPr>
          <p:nvPr>
            <p:ph type="title"/>
          </p:nvPr>
        </p:nvSpPr>
        <p:spPr/>
        <p:txBody>
          <a:bodyPr/>
          <a:lstStyle>
            <a:lvl1pPr algn="ct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57472FB-38D7-1F40-A644-5E702898AD98}"/>
              </a:ext>
            </a:extLst>
          </p:cNvPr>
          <p:cNvSpPr>
            <a:spLocks noGrp="1"/>
          </p:cNvSpPr>
          <p:nvPr>
            <p:ph type="sldNum" sz="quarter" idx="12"/>
          </p:nvPr>
        </p:nvSpPr>
        <p:spPr/>
        <p:txBody>
          <a:bodyPr/>
          <a:lstStyle>
            <a:lvl1pPr>
              <a:defRPr>
                <a:solidFill>
                  <a:schemeClr val="bg1"/>
                </a:solidFill>
              </a:defRPr>
            </a:lvl1pPr>
          </a:lstStyle>
          <a:p>
            <a:fld id="{B6241DC6-097B-284E-8993-BBC1FC48FE7C}" type="slidenum">
              <a:rPr lang="en-US" smtClean="0"/>
              <a:pPr/>
              <a:t>‹#›</a:t>
            </a:fld>
            <a:endParaRPr lang="en-US" dirty="0"/>
          </a:p>
        </p:txBody>
      </p:sp>
      <p:sp>
        <p:nvSpPr>
          <p:cNvPr id="6" name="Picture Placeholder 10">
            <a:extLst>
              <a:ext uri="{FF2B5EF4-FFF2-40B4-BE49-F238E27FC236}">
                <a16:creationId xmlns:a16="http://schemas.microsoft.com/office/drawing/2014/main" id="{BF51EFD7-BDB0-C44A-95E3-E5970520F04C}"/>
              </a:ext>
            </a:extLst>
          </p:cNvPr>
          <p:cNvSpPr>
            <a:spLocks noGrp="1"/>
          </p:cNvSpPr>
          <p:nvPr>
            <p:ph type="pic" sz="quarter" idx="13"/>
          </p:nvPr>
        </p:nvSpPr>
        <p:spPr>
          <a:xfrm>
            <a:off x="37259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7" name="Picture Placeholder 10">
            <a:extLst>
              <a:ext uri="{FF2B5EF4-FFF2-40B4-BE49-F238E27FC236}">
                <a16:creationId xmlns:a16="http://schemas.microsoft.com/office/drawing/2014/main" id="{82EF1F6B-62CD-8D4C-A27B-CD3C36F62C72}"/>
              </a:ext>
            </a:extLst>
          </p:cNvPr>
          <p:cNvSpPr>
            <a:spLocks noGrp="1"/>
          </p:cNvSpPr>
          <p:nvPr>
            <p:ph type="pic" sz="quarter" idx="14"/>
          </p:nvPr>
        </p:nvSpPr>
        <p:spPr>
          <a:xfrm>
            <a:off x="270641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8" name="Picture Placeholder 10">
            <a:extLst>
              <a:ext uri="{FF2B5EF4-FFF2-40B4-BE49-F238E27FC236}">
                <a16:creationId xmlns:a16="http://schemas.microsoft.com/office/drawing/2014/main" id="{EA69B9B7-5C92-994C-A7CF-4BCD51475599}"/>
              </a:ext>
            </a:extLst>
          </p:cNvPr>
          <p:cNvSpPr>
            <a:spLocks noGrp="1"/>
          </p:cNvSpPr>
          <p:nvPr>
            <p:ph type="pic" sz="quarter" idx="15"/>
          </p:nvPr>
        </p:nvSpPr>
        <p:spPr>
          <a:xfrm>
            <a:off x="504023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9" name="Picture Placeholder 10">
            <a:extLst>
              <a:ext uri="{FF2B5EF4-FFF2-40B4-BE49-F238E27FC236}">
                <a16:creationId xmlns:a16="http://schemas.microsoft.com/office/drawing/2014/main" id="{3E317E52-27C2-DD41-97A9-28C84C3FD068}"/>
              </a:ext>
            </a:extLst>
          </p:cNvPr>
          <p:cNvSpPr>
            <a:spLocks noGrp="1"/>
          </p:cNvSpPr>
          <p:nvPr>
            <p:ph type="pic" sz="quarter" idx="16"/>
          </p:nvPr>
        </p:nvSpPr>
        <p:spPr>
          <a:xfrm>
            <a:off x="737405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10" name="Picture Placeholder 10">
            <a:extLst>
              <a:ext uri="{FF2B5EF4-FFF2-40B4-BE49-F238E27FC236}">
                <a16:creationId xmlns:a16="http://schemas.microsoft.com/office/drawing/2014/main" id="{1E5C7F9B-E6E1-0040-AD91-35CDEDF952BE}"/>
              </a:ext>
            </a:extLst>
          </p:cNvPr>
          <p:cNvSpPr>
            <a:spLocks noGrp="1"/>
          </p:cNvSpPr>
          <p:nvPr>
            <p:ph type="pic" sz="quarter" idx="17"/>
          </p:nvPr>
        </p:nvSpPr>
        <p:spPr>
          <a:xfrm>
            <a:off x="9707878" y="1906200"/>
            <a:ext cx="2103120" cy="2743200"/>
          </a:xfrm>
        </p:spPr>
        <p:txBody>
          <a:bodyPr anchor="ctr">
            <a:normAutofit/>
          </a:bodyPr>
          <a:lstStyle>
            <a:lvl1pPr marL="0" indent="0" algn="ctr">
              <a:buNone/>
              <a:defRPr sz="1600">
                <a:solidFill>
                  <a:schemeClr val="bg1"/>
                </a:solidFill>
              </a:defRPr>
            </a:lvl1pPr>
          </a:lstStyle>
          <a:p>
            <a:endParaRPr lang="en-US" dirty="0"/>
          </a:p>
        </p:txBody>
      </p:sp>
      <p:sp>
        <p:nvSpPr>
          <p:cNvPr id="11" name="Text Placeholder 16">
            <a:extLst>
              <a:ext uri="{FF2B5EF4-FFF2-40B4-BE49-F238E27FC236}">
                <a16:creationId xmlns:a16="http://schemas.microsoft.com/office/drawing/2014/main" id="{DCEC53FA-DB78-D946-AF2A-E7CB134A802A}"/>
              </a:ext>
            </a:extLst>
          </p:cNvPr>
          <p:cNvSpPr>
            <a:spLocks noGrp="1"/>
          </p:cNvSpPr>
          <p:nvPr>
            <p:ph type="body" sz="quarter" idx="18" hasCustomPrompt="1"/>
          </p:nvPr>
        </p:nvSpPr>
        <p:spPr>
          <a:xfrm>
            <a:off x="2706419" y="4649400"/>
            <a:ext cx="2103120" cy="430963"/>
          </a:xfrm>
        </p:spPr>
        <p:txBody>
          <a:bodyPr anchor="b">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2" name="Text Placeholder 16">
            <a:extLst>
              <a:ext uri="{FF2B5EF4-FFF2-40B4-BE49-F238E27FC236}">
                <a16:creationId xmlns:a16="http://schemas.microsoft.com/office/drawing/2014/main" id="{E8F7DC48-BA20-294F-9C15-7B9852EBA439}"/>
              </a:ext>
            </a:extLst>
          </p:cNvPr>
          <p:cNvSpPr>
            <a:spLocks noGrp="1"/>
          </p:cNvSpPr>
          <p:nvPr>
            <p:ph type="body" sz="quarter" idx="19" hasCustomPrompt="1"/>
          </p:nvPr>
        </p:nvSpPr>
        <p:spPr>
          <a:xfrm>
            <a:off x="372598" y="4649400"/>
            <a:ext cx="2103120" cy="430963"/>
          </a:xfrm>
        </p:spPr>
        <p:txBody>
          <a:bodyPr anchor="b">
            <a:no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3" name="Text Placeholder 16">
            <a:extLst>
              <a:ext uri="{FF2B5EF4-FFF2-40B4-BE49-F238E27FC236}">
                <a16:creationId xmlns:a16="http://schemas.microsoft.com/office/drawing/2014/main" id="{78C195B5-CBA1-EE44-ADE7-78B6DF005261}"/>
              </a:ext>
            </a:extLst>
          </p:cNvPr>
          <p:cNvSpPr>
            <a:spLocks noGrp="1"/>
          </p:cNvSpPr>
          <p:nvPr>
            <p:ph type="body" sz="quarter" idx="20" hasCustomPrompt="1"/>
          </p:nvPr>
        </p:nvSpPr>
        <p:spPr>
          <a:xfrm>
            <a:off x="7374057"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4" name="Text Placeholder 16">
            <a:extLst>
              <a:ext uri="{FF2B5EF4-FFF2-40B4-BE49-F238E27FC236}">
                <a16:creationId xmlns:a16="http://schemas.microsoft.com/office/drawing/2014/main" id="{7F37A4B3-3DCD-CA42-A374-B5A3DD6B42F2}"/>
              </a:ext>
            </a:extLst>
          </p:cNvPr>
          <p:cNvSpPr>
            <a:spLocks noGrp="1"/>
          </p:cNvSpPr>
          <p:nvPr>
            <p:ph type="body" sz="quarter" idx="21" hasCustomPrompt="1"/>
          </p:nvPr>
        </p:nvSpPr>
        <p:spPr>
          <a:xfrm>
            <a:off x="5040238"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5" name="Text Placeholder 16">
            <a:extLst>
              <a:ext uri="{FF2B5EF4-FFF2-40B4-BE49-F238E27FC236}">
                <a16:creationId xmlns:a16="http://schemas.microsoft.com/office/drawing/2014/main" id="{B5517C14-2D9D-7442-A02E-D29FBC966942}"/>
              </a:ext>
            </a:extLst>
          </p:cNvPr>
          <p:cNvSpPr>
            <a:spLocks noGrp="1"/>
          </p:cNvSpPr>
          <p:nvPr>
            <p:ph type="body" sz="quarter" idx="22" hasCustomPrompt="1"/>
          </p:nvPr>
        </p:nvSpPr>
        <p:spPr>
          <a:xfrm>
            <a:off x="9707876" y="4649400"/>
            <a:ext cx="2103120" cy="430963"/>
          </a:xfrm>
        </p:spPr>
        <p:txBody>
          <a:bodyPr anchor="b">
            <a:normAutofit/>
          </a:bodyPr>
          <a:lstStyle>
            <a:lvl1pPr marL="0" indent="0" algn="ctr">
              <a:lnSpc>
                <a:spcPts val="1800"/>
              </a:lnSpc>
              <a:spcBef>
                <a:spcPts val="400"/>
              </a:spcBef>
              <a:buNone/>
              <a:defRPr sz="16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Name</a:t>
            </a:r>
          </a:p>
        </p:txBody>
      </p:sp>
      <p:sp>
        <p:nvSpPr>
          <p:cNvPr id="16" name="Text Placeholder 16">
            <a:extLst>
              <a:ext uri="{FF2B5EF4-FFF2-40B4-BE49-F238E27FC236}">
                <a16:creationId xmlns:a16="http://schemas.microsoft.com/office/drawing/2014/main" id="{39A490CF-1AA9-284A-BF24-B5C24A41576E}"/>
              </a:ext>
            </a:extLst>
          </p:cNvPr>
          <p:cNvSpPr>
            <a:spLocks noGrp="1"/>
          </p:cNvSpPr>
          <p:nvPr>
            <p:ph type="body" sz="quarter" idx="23" hasCustomPrompt="1"/>
          </p:nvPr>
        </p:nvSpPr>
        <p:spPr>
          <a:xfrm>
            <a:off x="2706419" y="5036373"/>
            <a:ext cx="2103120" cy="629863"/>
          </a:xfrm>
        </p:spPr>
        <p:txBody>
          <a:bodyPr anchor="t">
            <a:normAutofit/>
          </a:bodyPr>
          <a:lstStyle>
            <a:lvl1pPr marL="0" marR="0" indent="0" algn="ctr" defTabSz="914400" rtl="0" eaLnBrk="1" fontAlgn="auto" latinLnBrk="0" hangingPunct="1">
              <a:lnSpc>
                <a:spcPts val="1800"/>
              </a:lnSpc>
              <a:spcBef>
                <a:spcPts val="400"/>
              </a:spcBef>
              <a:spcAft>
                <a:spcPts val="0"/>
              </a:spcAft>
              <a:buClrTx/>
              <a:buSzTx/>
              <a:buFont typeface="Arial" panose="020B0604020202020204" pitchFamily="34" charset="0"/>
              <a:buNone/>
              <a:tabLst/>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7" name="Text Placeholder 16">
            <a:extLst>
              <a:ext uri="{FF2B5EF4-FFF2-40B4-BE49-F238E27FC236}">
                <a16:creationId xmlns:a16="http://schemas.microsoft.com/office/drawing/2014/main" id="{46EBD537-CBE7-DD44-9BAC-BEFB28925F2D}"/>
              </a:ext>
            </a:extLst>
          </p:cNvPr>
          <p:cNvSpPr>
            <a:spLocks noGrp="1"/>
          </p:cNvSpPr>
          <p:nvPr>
            <p:ph type="body" sz="quarter" idx="24" hasCustomPrompt="1"/>
          </p:nvPr>
        </p:nvSpPr>
        <p:spPr>
          <a:xfrm>
            <a:off x="372598" y="5036373"/>
            <a:ext cx="2103120" cy="629863"/>
          </a:xfrm>
        </p:spPr>
        <p:txBody>
          <a:bodyPr anchor="t">
            <a:no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8" name="Text Placeholder 16">
            <a:extLst>
              <a:ext uri="{FF2B5EF4-FFF2-40B4-BE49-F238E27FC236}">
                <a16:creationId xmlns:a16="http://schemas.microsoft.com/office/drawing/2014/main" id="{D9FB230F-87DB-9B4C-ACED-63E2CAFF99AD}"/>
              </a:ext>
            </a:extLst>
          </p:cNvPr>
          <p:cNvSpPr>
            <a:spLocks noGrp="1"/>
          </p:cNvSpPr>
          <p:nvPr>
            <p:ph type="body" sz="quarter" idx="25" hasCustomPrompt="1"/>
          </p:nvPr>
        </p:nvSpPr>
        <p:spPr>
          <a:xfrm>
            <a:off x="7374057"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19" name="Text Placeholder 16">
            <a:extLst>
              <a:ext uri="{FF2B5EF4-FFF2-40B4-BE49-F238E27FC236}">
                <a16:creationId xmlns:a16="http://schemas.microsoft.com/office/drawing/2014/main" id="{99AEF987-385E-0341-8749-89A0DA9D9383}"/>
              </a:ext>
            </a:extLst>
          </p:cNvPr>
          <p:cNvSpPr>
            <a:spLocks noGrp="1"/>
          </p:cNvSpPr>
          <p:nvPr>
            <p:ph type="body" sz="quarter" idx="26" hasCustomPrompt="1"/>
          </p:nvPr>
        </p:nvSpPr>
        <p:spPr>
          <a:xfrm>
            <a:off x="5040238"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
        <p:nvSpPr>
          <p:cNvPr id="20" name="Text Placeholder 16">
            <a:extLst>
              <a:ext uri="{FF2B5EF4-FFF2-40B4-BE49-F238E27FC236}">
                <a16:creationId xmlns:a16="http://schemas.microsoft.com/office/drawing/2014/main" id="{C2E69E5D-4CFF-7B4D-8B54-CD9922ABA682}"/>
              </a:ext>
            </a:extLst>
          </p:cNvPr>
          <p:cNvSpPr>
            <a:spLocks noGrp="1"/>
          </p:cNvSpPr>
          <p:nvPr>
            <p:ph type="body" sz="quarter" idx="27" hasCustomPrompt="1"/>
          </p:nvPr>
        </p:nvSpPr>
        <p:spPr>
          <a:xfrm>
            <a:off x="9707876" y="5036373"/>
            <a:ext cx="2103120" cy="629863"/>
          </a:xfrm>
        </p:spPr>
        <p:txBody>
          <a:bodyPr anchor="t">
            <a:normAutofit/>
          </a:bodyPr>
          <a:lstStyle>
            <a:lvl1pPr marL="0" indent="0" algn="ctr">
              <a:lnSpc>
                <a:spcPts val="1800"/>
              </a:lnSpc>
              <a:spcBef>
                <a:spcPts val="400"/>
              </a:spcBef>
              <a:buNone/>
              <a:defRPr sz="1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Title</a:t>
            </a:r>
          </a:p>
        </p:txBody>
      </p:sp>
    </p:spTree>
    <p:extLst>
      <p:ext uri="{BB962C8B-B14F-4D97-AF65-F5344CB8AC3E}">
        <p14:creationId xmlns:p14="http://schemas.microsoft.com/office/powerpoint/2010/main" val="1911627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5" name="Picture Placeholder 2">
            <a:extLst>
              <a:ext uri="{FF2B5EF4-FFF2-40B4-BE49-F238E27FC236}">
                <a16:creationId xmlns:a16="http://schemas.microsoft.com/office/drawing/2014/main" id="{6C51FCE6-7D39-6A40-B785-211BF8F73354}"/>
              </a:ext>
            </a:extLst>
          </p:cNvPr>
          <p:cNvSpPr>
            <a:spLocks noGrp="1"/>
          </p:cNvSpPr>
          <p:nvPr>
            <p:ph type="pic" idx="1"/>
          </p:nvPr>
        </p:nvSpPr>
        <p:spPr>
          <a:xfrm>
            <a:off x="381000" y="380999"/>
            <a:ext cx="1143000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05843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B2628783-FD29-D54E-B67B-ACF21186930A}"/>
              </a:ext>
            </a:extLst>
          </p:cNvPr>
          <p:cNvSpPr>
            <a:spLocks noGrp="1"/>
          </p:cNvSpPr>
          <p:nvPr>
            <p:ph type="pic" idx="1"/>
          </p:nvPr>
        </p:nvSpPr>
        <p:spPr>
          <a:xfrm>
            <a:off x="381000" y="380999"/>
            <a:ext cx="5593080"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41B85D91-6D27-E449-9506-5225C5C13C73}"/>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9782947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25FA7C12-78F9-B045-95E6-F54BDB26BB23}"/>
              </a:ext>
            </a:extLst>
          </p:cNvPr>
          <p:cNvSpPr>
            <a:spLocks noGrp="1"/>
          </p:cNvSpPr>
          <p:nvPr>
            <p:ph type="pic" idx="1"/>
          </p:nvPr>
        </p:nvSpPr>
        <p:spPr>
          <a:xfrm>
            <a:off x="377952" y="380999"/>
            <a:ext cx="5596128" cy="2724644"/>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D8084F96-D17A-024B-9FB4-6CF473BF8A64}"/>
              </a:ext>
            </a:extLst>
          </p:cNvPr>
          <p:cNvSpPr>
            <a:spLocks noGrp="1"/>
          </p:cNvSpPr>
          <p:nvPr>
            <p:ph type="pic" idx="13"/>
          </p:nvPr>
        </p:nvSpPr>
        <p:spPr>
          <a:xfrm>
            <a:off x="377952" y="3308528"/>
            <a:ext cx="5596128"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FB5B1E4D-0C26-D847-AA7B-FAE99DCE1F31}"/>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408198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3440"/>
            <a:ext cx="11429999" cy="235426"/>
          </a:xfrm>
        </p:spPr>
        <p:txBody>
          <a:bodyPr/>
          <a:lstStyle/>
          <a:p>
            <a:r>
              <a:rPr lang="en-US" dirty="0"/>
              <a:t>Disclaimer</a:t>
            </a:r>
          </a:p>
        </p:txBody>
      </p:sp>
      <p:sp>
        <p:nvSpPr>
          <p:cNvPr id="6" name="Picture Placeholder 2">
            <a:extLst>
              <a:ext uri="{FF2B5EF4-FFF2-40B4-BE49-F238E27FC236}">
                <a16:creationId xmlns:a16="http://schemas.microsoft.com/office/drawing/2014/main" id="{906EAF94-3137-134E-B323-12C140505209}"/>
              </a:ext>
            </a:extLst>
          </p:cNvPr>
          <p:cNvSpPr>
            <a:spLocks noGrp="1"/>
          </p:cNvSpPr>
          <p:nvPr>
            <p:ph type="pic" idx="1"/>
          </p:nvPr>
        </p:nvSpPr>
        <p:spPr>
          <a:xfrm>
            <a:off x="380997"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34EE4D9D-81F4-494E-8E33-EED38ABA11A9}"/>
              </a:ext>
            </a:extLst>
          </p:cNvPr>
          <p:cNvSpPr>
            <a:spLocks noGrp="1"/>
          </p:cNvSpPr>
          <p:nvPr>
            <p:ph type="pic" idx="13"/>
          </p:nvPr>
        </p:nvSpPr>
        <p:spPr>
          <a:xfrm>
            <a:off x="381000"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7B8D88E6-F45F-2440-BB61-7469B9A216EA}"/>
              </a:ext>
            </a:extLst>
          </p:cNvPr>
          <p:cNvSpPr>
            <a:spLocks noGrp="1"/>
          </p:cNvSpPr>
          <p:nvPr>
            <p:ph type="pic" idx="14"/>
          </p:nvPr>
        </p:nvSpPr>
        <p:spPr>
          <a:xfrm>
            <a:off x="3297871" y="381000"/>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E2A9A629-8C29-454B-93C6-926388FEE2E8}"/>
              </a:ext>
            </a:extLst>
          </p:cNvPr>
          <p:cNvSpPr>
            <a:spLocks noGrp="1"/>
          </p:cNvSpPr>
          <p:nvPr>
            <p:ph type="pic" idx="15"/>
          </p:nvPr>
        </p:nvSpPr>
        <p:spPr>
          <a:xfrm>
            <a:off x="3297874" y="3308528"/>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1D269637-E75A-DF4F-BE48-0BE4BB08CD9E}"/>
              </a:ext>
            </a:extLst>
          </p:cNvPr>
          <p:cNvSpPr>
            <a:spLocks noGrp="1"/>
          </p:cNvSpPr>
          <p:nvPr>
            <p:ph type="pic" idx="12"/>
          </p:nvPr>
        </p:nvSpPr>
        <p:spPr>
          <a:xfrm>
            <a:off x="6214870" y="380999"/>
            <a:ext cx="5596128" cy="5652441"/>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514145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 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BFE369-A106-4845-8FF1-F668A1CEB567}"/>
              </a:ext>
            </a:extLst>
          </p:cNvPr>
          <p:cNvSpPr>
            <a:spLocks noGrp="1"/>
          </p:cNvSpPr>
          <p:nvPr>
            <p:ph type="ftr" sz="quarter" idx="10"/>
          </p:nvPr>
        </p:nvSpPr>
        <p:spPr>
          <a:xfrm>
            <a:off x="380999" y="6035208"/>
            <a:ext cx="11429999" cy="233658"/>
          </a:xfrm>
        </p:spPr>
        <p:txBody>
          <a:bodyPr/>
          <a:lstStyle/>
          <a:p>
            <a:r>
              <a:rPr lang="en-US" dirty="0"/>
              <a:t>Disclaimer</a:t>
            </a:r>
          </a:p>
        </p:txBody>
      </p:sp>
      <p:sp>
        <p:nvSpPr>
          <p:cNvPr id="6" name="Picture Placeholder 2">
            <a:extLst>
              <a:ext uri="{FF2B5EF4-FFF2-40B4-BE49-F238E27FC236}">
                <a16:creationId xmlns:a16="http://schemas.microsoft.com/office/drawing/2014/main" id="{A0BF417B-7BD1-3B41-B6D6-6E6AE20E13AB}"/>
              </a:ext>
            </a:extLst>
          </p:cNvPr>
          <p:cNvSpPr>
            <a:spLocks noGrp="1"/>
          </p:cNvSpPr>
          <p:nvPr>
            <p:ph type="pic" idx="1"/>
          </p:nvPr>
        </p:nvSpPr>
        <p:spPr>
          <a:xfrm>
            <a:off x="380998" y="386640"/>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Picture Placeholder 2">
            <a:extLst>
              <a:ext uri="{FF2B5EF4-FFF2-40B4-BE49-F238E27FC236}">
                <a16:creationId xmlns:a16="http://schemas.microsoft.com/office/drawing/2014/main" id="{D6A3800C-17D7-3B4F-AF77-77018B152E52}"/>
              </a:ext>
            </a:extLst>
          </p:cNvPr>
          <p:cNvSpPr>
            <a:spLocks noGrp="1"/>
          </p:cNvSpPr>
          <p:nvPr>
            <p:ph type="pic" idx="13"/>
          </p:nvPr>
        </p:nvSpPr>
        <p:spPr>
          <a:xfrm>
            <a:off x="3312378" y="3310296"/>
            <a:ext cx="5593081"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E6E3D66C-29A8-744A-BB8B-4DCD8A244A6F}"/>
              </a:ext>
            </a:extLst>
          </p:cNvPr>
          <p:cNvSpPr>
            <a:spLocks noGrp="1"/>
          </p:cNvSpPr>
          <p:nvPr>
            <p:ph type="pic" idx="14"/>
          </p:nvPr>
        </p:nvSpPr>
        <p:spPr>
          <a:xfrm>
            <a:off x="9079278" y="365928"/>
            <a:ext cx="2724912" cy="5669280"/>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8DAB7BB6-3989-6F48-BFE9-52E3645B07BD}"/>
              </a:ext>
            </a:extLst>
          </p:cNvPr>
          <p:cNvSpPr>
            <a:spLocks noGrp="1"/>
          </p:cNvSpPr>
          <p:nvPr>
            <p:ph type="pic" idx="15"/>
          </p:nvPr>
        </p:nvSpPr>
        <p:spPr>
          <a:xfrm>
            <a:off x="6167560" y="390817"/>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A6792B31-FA6F-B441-96AA-97FE3139CCF3}"/>
              </a:ext>
            </a:extLst>
          </p:cNvPr>
          <p:cNvSpPr>
            <a:spLocks noGrp="1"/>
          </p:cNvSpPr>
          <p:nvPr>
            <p:ph type="pic" idx="16"/>
          </p:nvPr>
        </p:nvSpPr>
        <p:spPr>
          <a:xfrm>
            <a:off x="374191" y="3310296"/>
            <a:ext cx="2724912" cy="2724912"/>
          </a:xfrm>
        </p:spPr>
        <p:txBody>
          <a:bodyPr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9925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rainer Title">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ECCD155-1110-B045-AD4A-4CCDCCCF831E}"/>
              </a:ext>
            </a:extLst>
          </p:cNvPr>
          <p:cNvSpPr>
            <a:spLocks noGrp="1"/>
          </p:cNvSpPr>
          <p:nvPr>
            <p:ph type="ctrTitle"/>
          </p:nvPr>
        </p:nvSpPr>
        <p:spPr>
          <a:xfrm>
            <a:off x="6423950" y="1333196"/>
            <a:ext cx="5181600" cy="2387600"/>
          </a:xfrm>
        </p:spPr>
        <p:txBody>
          <a:bodyPr anchor="b">
            <a:normAutofit/>
          </a:bodyPr>
          <a:lstStyle>
            <a:lvl1pPr algn="l">
              <a:lnSpc>
                <a:spcPct val="100000"/>
              </a:lnSpc>
              <a:defRPr sz="5000" b="1"/>
            </a:lvl1pPr>
          </a:lstStyle>
          <a:p>
            <a:endParaRPr lang="en-US" dirty="0"/>
          </a:p>
        </p:txBody>
      </p:sp>
      <p:sp>
        <p:nvSpPr>
          <p:cNvPr id="6" name="Text Placeholder 11">
            <a:extLst>
              <a:ext uri="{FF2B5EF4-FFF2-40B4-BE49-F238E27FC236}">
                <a16:creationId xmlns:a16="http://schemas.microsoft.com/office/drawing/2014/main" id="{E2C08BAD-EE38-374E-87FE-79C0F10757AE}"/>
              </a:ext>
            </a:extLst>
          </p:cNvPr>
          <p:cNvSpPr>
            <a:spLocks noGrp="1"/>
          </p:cNvSpPr>
          <p:nvPr>
            <p:ph type="body" sz="quarter" idx="11" hasCustomPrompt="1"/>
          </p:nvPr>
        </p:nvSpPr>
        <p:spPr>
          <a:xfrm>
            <a:off x="6423948" y="3842330"/>
            <a:ext cx="5181601" cy="825500"/>
          </a:xfrm>
        </p:spPr>
        <p:txBody>
          <a:bodyPr>
            <a:normAutofit/>
          </a:bodyPr>
          <a:lstStyle>
            <a:lvl1pPr marL="0" marR="0" indent="0" algn="l" defTabSz="914400" rtl="0" eaLnBrk="1" fontAlgn="auto" latinLnBrk="0" hangingPunct="1">
              <a:lnSpc>
                <a:spcPts val="2280"/>
              </a:lnSpc>
              <a:spcBef>
                <a:spcPts val="0"/>
              </a:spcBef>
              <a:spcAft>
                <a:spcPts val="0"/>
              </a:spcAft>
              <a:buClr>
                <a:schemeClr val="tx2"/>
              </a:buClr>
              <a:buSzTx/>
              <a:buFont typeface="Arial" panose="020B0604020202020204" pitchFamily="34" charset="0"/>
              <a:buNone/>
              <a:tabLst/>
              <a:defRPr sz="2000" b="0" i="0" spc="300">
                <a:solidFill>
                  <a:schemeClr val="tx2"/>
                </a:solidFill>
                <a:latin typeface="Proxima Nova Light" panose="02000506030000020004" pitchFamily="2" charset="0"/>
                <a:cs typeface="Gill Sans Light" panose="020B0302020104020203" pitchFamily="34" charset="-79"/>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TITLE</a:t>
            </a:r>
          </a:p>
        </p:txBody>
      </p:sp>
      <p:sp>
        <p:nvSpPr>
          <p:cNvPr id="8" name="Picture Placeholder 7">
            <a:extLst>
              <a:ext uri="{FF2B5EF4-FFF2-40B4-BE49-F238E27FC236}">
                <a16:creationId xmlns:a16="http://schemas.microsoft.com/office/drawing/2014/main" id="{77CB5ABA-4626-CB48-A57A-EFE8FB31629B}"/>
              </a:ext>
            </a:extLst>
          </p:cNvPr>
          <p:cNvSpPr>
            <a:spLocks noGrp="1"/>
          </p:cNvSpPr>
          <p:nvPr>
            <p:ph type="pic" sz="quarter" idx="12"/>
          </p:nvPr>
        </p:nvSpPr>
        <p:spPr>
          <a:xfrm>
            <a:off x="0" y="0"/>
            <a:ext cx="5715000" cy="6858000"/>
          </a:xfrm>
        </p:spPr>
        <p:txBody>
          <a:bodyPr anchor="ctr"/>
          <a:lstStyle>
            <a:lvl1pPr algn="ctr">
              <a:buNone/>
              <a:defRPr/>
            </a:lvl1pPr>
          </a:lstStyle>
          <a:p>
            <a:endParaRPr lang="en-US" dirty="0"/>
          </a:p>
        </p:txBody>
      </p:sp>
      <p:pic>
        <p:nvPicPr>
          <p:cNvPr id="13" name="Picture 8">
            <a:extLst>
              <a:ext uri="{FF2B5EF4-FFF2-40B4-BE49-F238E27FC236}">
                <a16:creationId xmlns:a16="http://schemas.microsoft.com/office/drawing/2014/main" id="{FFA0039A-359B-F84E-A37B-2B0B2ACAEB5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3913743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spTree>
    <p:extLst>
      <p:ext uri="{BB962C8B-B14F-4D97-AF65-F5344CB8AC3E}">
        <p14:creationId xmlns:p14="http://schemas.microsoft.com/office/powerpoint/2010/main" val="3786230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Quote">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1339035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106021-437B-6B43-98FA-C54633E676B3}"/>
              </a:ext>
            </a:extLst>
          </p:cNvPr>
          <p:cNvSpPr>
            <a:spLocks noGrp="1"/>
          </p:cNvSpPr>
          <p:nvPr>
            <p:ph type="ftr" sz="quarter" idx="10"/>
          </p:nvPr>
        </p:nvSpPr>
        <p:spPr/>
        <p:txBody>
          <a:bodyPr/>
          <a:lstStyle>
            <a:lvl1pPr>
              <a:defRPr>
                <a:solidFill>
                  <a:schemeClr val="bg1"/>
                </a:solidFill>
              </a:defRPr>
            </a:lvl1pPr>
          </a:lstStyle>
          <a:p>
            <a:r>
              <a:rPr lang="en-US" dirty="0"/>
              <a:t>Disclaimer</a:t>
            </a:r>
          </a:p>
        </p:txBody>
      </p:sp>
      <p:pic>
        <p:nvPicPr>
          <p:cNvPr id="5" name="Picture 4">
            <a:extLst>
              <a:ext uri="{FF2B5EF4-FFF2-40B4-BE49-F238E27FC236}">
                <a16:creationId xmlns:a16="http://schemas.microsoft.com/office/drawing/2014/main" id="{BEFE866F-2FB7-F040-9BE4-C4C67A1B83A8}"/>
              </a:ext>
            </a:extLst>
          </p:cNvPr>
          <p:cNvPicPr>
            <a:picLocks noChangeAspect="1"/>
          </p:cNvPicPr>
          <p:nvPr userDrawn="1"/>
        </p:nvPicPr>
        <p:blipFill>
          <a:blip r:embed="rId2">
            <a:alphaModFix amt="20000"/>
            <a:biLevel thresh="25000"/>
          </a:blip>
          <a:stretch>
            <a:fillRect/>
          </a:stretch>
        </p:blipFill>
        <p:spPr>
          <a:xfrm>
            <a:off x="446095" y="420963"/>
            <a:ext cx="2964469" cy="2223352"/>
          </a:xfrm>
          <a:prstGeom prst="rect">
            <a:avLst/>
          </a:prstGeom>
        </p:spPr>
      </p:pic>
      <p:pic>
        <p:nvPicPr>
          <p:cNvPr id="6" name="Picture 5">
            <a:extLst>
              <a:ext uri="{FF2B5EF4-FFF2-40B4-BE49-F238E27FC236}">
                <a16:creationId xmlns:a16="http://schemas.microsoft.com/office/drawing/2014/main" id="{4613C4BD-56CB-C348-B517-1AC325398F52}"/>
              </a:ext>
            </a:extLst>
          </p:cNvPr>
          <p:cNvPicPr>
            <a:picLocks noChangeAspect="1"/>
          </p:cNvPicPr>
          <p:nvPr userDrawn="1"/>
        </p:nvPicPr>
        <p:blipFill>
          <a:blip r:embed="rId2">
            <a:alphaModFix amt="20000"/>
            <a:biLevel thresh="50000"/>
          </a:blip>
          <a:stretch>
            <a:fillRect/>
          </a:stretch>
        </p:blipFill>
        <p:spPr>
          <a:xfrm flipH="1">
            <a:off x="8846529" y="3903678"/>
            <a:ext cx="2964469" cy="2223352"/>
          </a:xfrm>
          <a:prstGeom prst="rect">
            <a:avLst/>
          </a:prstGeom>
        </p:spPr>
      </p:pic>
      <p:sp>
        <p:nvSpPr>
          <p:cNvPr id="7" name="Title 1">
            <a:extLst>
              <a:ext uri="{FF2B5EF4-FFF2-40B4-BE49-F238E27FC236}">
                <a16:creationId xmlns:a16="http://schemas.microsoft.com/office/drawing/2014/main" id="{7D75AB06-1B32-D14B-AE9A-DEF383161A55}"/>
              </a:ext>
            </a:extLst>
          </p:cNvPr>
          <p:cNvSpPr>
            <a:spLocks noGrp="1"/>
          </p:cNvSpPr>
          <p:nvPr>
            <p:ph type="ctrTitle" hasCustomPrompt="1"/>
          </p:nvPr>
        </p:nvSpPr>
        <p:spPr>
          <a:xfrm>
            <a:off x="1216617" y="747074"/>
            <a:ext cx="9748434" cy="3357693"/>
          </a:xfrm>
          <a:prstGeom prst="rect">
            <a:avLst/>
          </a:prstGeom>
        </p:spPr>
        <p:txBody>
          <a:bodyPr anchor="b">
            <a:normAutofit/>
          </a:bodyPr>
          <a:lstStyle>
            <a:lvl1pPr algn="ctr">
              <a:lnSpc>
                <a:spcPts val="4880"/>
              </a:lnSpc>
              <a:defRPr sz="4000">
                <a:solidFill>
                  <a:schemeClr val="bg1"/>
                </a:solidFill>
              </a:defRPr>
            </a:lvl1pPr>
          </a:lstStyle>
          <a:p>
            <a:r>
              <a:rPr lang="en-US" dirty="0"/>
              <a:t>Enter quote here</a:t>
            </a:r>
            <a:br>
              <a:rPr lang="en-US" dirty="0"/>
            </a:br>
            <a:r>
              <a:rPr lang="en-US" dirty="0"/>
              <a:t>Enter quote here</a:t>
            </a:r>
            <a:br>
              <a:rPr lang="en-US" dirty="0"/>
            </a:br>
            <a:r>
              <a:rPr lang="en-US" dirty="0"/>
              <a:t>Enter quote here</a:t>
            </a:r>
          </a:p>
        </p:txBody>
      </p:sp>
      <p:sp>
        <p:nvSpPr>
          <p:cNvPr id="8" name="Subtitle 2">
            <a:extLst>
              <a:ext uri="{FF2B5EF4-FFF2-40B4-BE49-F238E27FC236}">
                <a16:creationId xmlns:a16="http://schemas.microsoft.com/office/drawing/2014/main" id="{56B3E0A5-322E-3F47-9214-B6F2E7B51B93}"/>
              </a:ext>
            </a:extLst>
          </p:cNvPr>
          <p:cNvSpPr>
            <a:spLocks noGrp="1"/>
          </p:cNvSpPr>
          <p:nvPr>
            <p:ph type="subTitle" idx="1" hasCustomPrompt="1"/>
          </p:nvPr>
        </p:nvSpPr>
        <p:spPr>
          <a:xfrm>
            <a:off x="1216617" y="4650757"/>
            <a:ext cx="9748434" cy="701011"/>
          </a:xfrm>
        </p:spPr>
        <p:txBody>
          <a:bodyPr>
            <a:normAutofit/>
          </a:bodyPr>
          <a:lstStyle>
            <a:lvl1pPr marL="0" indent="0" algn="ctr">
              <a:buNone/>
              <a:defRPr sz="16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 ENTER ATTRIBUTION HERE</a:t>
            </a:r>
          </a:p>
        </p:txBody>
      </p:sp>
      <p:pic>
        <p:nvPicPr>
          <p:cNvPr id="9" name="Picture 8">
            <a:extLst>
              <a:ext uri="{FF2B5EF4-FFF2-40B4-BE49-F238E27FC236}">
                <a16:creationId xmlns:a16="http://schemas.microsoft.com/office/drawing/2014/main" id="{C6D5FED4-8A20-F243-8A53-5709DE09762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2951876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Trainer Title">
    <p:bg>
      <p:bgPr>
        <a:solidFill>
          <a:schemeClr val="tx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21CD3981-AFCA-3F4E-9F2B-DC883B7C50F4}"/>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rcRect/>
          <a:stretch/>
        </p:blipFill>
        <p:spPr>
          <a:xfrm>
            <a:off x="3293251" y="1992595"/>
            <a:ext cx="5605500" cy="2872819"/>
          </a:xfrm>
          <a:prstGeom prst="rect">
            <a:avLst/>
          </a:prstGeom>
        </p:spPr>
      </p:pic>
    </p:spTree>
    <p:extLst>
      <p:ext uri="{BB962C8B-B14F-4D97-AF65-F5344CB8AC3E}">
        <p14:creationId xmlns:p14="http://schemas.microsoft.com/office/powerpoint/2010/main" val="13325697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22A4351-C7EC-1C4F-80A4-AB758E081126}"/>
              </a:ext>
            </a:extLst>
          </p:cNvPr>
          <p:cNvSpPr txBox="1"/>
          <p:nvPr userDrawn="1"/>
        </p:nvSpPr>
        <p:spPr>
          <a:xfrm>
            <a:off x="381000" y="439268"/>
            <a:ext cx="6071777" cy="728405"/>
          </a:xfrm>
          <a:prstGeom prst="rect">
            <a:avLst/>
          </a:prstGeom>
          <a:noFill/>
        </p:spPr>
        <p:txBody>
          <a:bodyPr wrap="square" rtlCol="0">
            <a:spAutoFit/>
          </a:bodyPr>
          <a:lstStyle/>
          <a:p>
            <a:pPr algn="l">
              <a:lnSpc>
                <a:spcPts val="2620"/>
              </a:lnSpc>
              <a:spcBef>
                <a:spcPts val="0"/>
              </a:spcBef>
              <a:spcAft>
                <a:spcPts val="0"/>
              </a:spcAft>
            </a:pPr>
            <a:r>
              <a:rPr lang="en-US" sz="3600" b="1" dirty="0">
                <a:solidFill>
                  <a:schemeClr val="bg1"/>
                </a:solidFill>
              </a:rPr>
              <a:t>Welcome</a:t>
            </a:r>
            <a:br>
              <a:rPr lang="en-US" dirty="0">
                <a:solidFill>
                  <a:schemeClr val="bg1"/>
                </a:solidFill>
              </a:rPr>
            </a:br>
            <a:r>
              <a:rPr lang="en-US" b="1" dirty="0">
                <a:solidFill>
                  <a:schemeClr val="bg1"/>
                </a:solidFill>
              </a:rPr>
              <a:t>How to use this PowerPoint template.</a:t>
            </a:r>
          </a:p>
        </p:txBody>
      </p:sp>
      <p:sp>
        <p:nvSpPr>
          <p:cNvPr id="7" name="TextBox 6">
            <a:extLst>
              <a:ext uri="{FF2B5EF4-FFF2-40B4-BE49-F238E27FC236}">
                <a16:creationId xmlns:a16="http://schemas.microsoft.com/office/drawing/2014/main" id="{136D84EE-3090-5E4B-A945-AA96A135EAFE}"/>
              </a:ext>
            </a:extLst>
          </p:cNvPr>
          <p:cNvSpPr txBox="1"/>
          <p:nvPr userDrawn="1"/>
        </p:nvSpPr>
        <p:spPr>
          <a:xfrm>
            <a:off x="381000" y="1204041"/>
            <a:ext cx="6264600" cy="5500673"/>
          </a:xfrm>
          <a:prstGeom prst="rect">
            <a:avLst/>
          </a:prstGeom>
          <a:noFill/>
        </p:spPr>
        <p:txBody>
          <a:bodyPr wrap="square" rtlCol="0">
            <a:spAutoFit/>
          </a:bodyPr>
          <a:lstStyle/>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There are two master template options in this PowerPoint: </a:t>
            </a:r>
          </a:p>
          <a:p>
            <a:pPr marL="800100" lvl="1" indent="-342900">
              <a:lnSpc>
                <a:spcPts val="1620"/>
              </a:lnSpc>
              <a:spcBef>
                <a:spcPts val="300"/>
              </a:spcBef>
              <a:buClr>
                <a:schemeClr val="bg1"/>
              </a:buClr>
              <a:buFont typeface="+mj-lt"/>
              <a:buAutoNum type="arabicPeriod"/>
            </a:pPr>
            <a:r>
              <a:rPr lang="en-US" sz="1200" dirty="0">
                <a:solidFill>
                  <a:schemeClr val="bg1"/>
                </a:solidFill>
              </a:rPr>
              <a:t>White</a:t>
            </a:r>
          </a:p>
          <a:p>
            <a:pPr marL="800100" lvl="1" indent="-342900">
              <a:lnSpc>
                <a:spcPts val="1620"/>
              </a:lnSpc>
              <a:spcBef>
                <a:spcPts val="300"/>
              </a:spcBef>
              <a:buClr>
                <a:schemeClr val="bg1"/>
              </a:buClr>
              <a:buFont typeface="+mj-lt"/>
              <a:buAutoNum type="arabicPeriod"/>
            </a:pPr>
            <a:r>
              <a:rPr lang="en-US" sz="1200" dirty="0">
                <a:solidFill>
                  <a:schemeClr val="bg1"/>
                </a:solidFill>
              </a:rPr>
              <a:t>Gray</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How to add a new slide: </a:t>
            </a:r>
          </a:p>
          <a:p>
            <a:pPr marL="628650" lvl="1" indent="-171450">
              <a:lnSpc>
                <a:spcPts val="1620"/>
              </a:lnSpc>
              <a:spcBef>
                <a:spcPts val="300"/>
              </a:spcBef>
              <a:buClr>
                <a:schemeClr val="bg1"/>
              </a:buClr>
              <a:buFont typeface="Arial" panose="020B0604020202020204" pitchFamily="34" charset="0"/>
              <a:buChar char="•"/>
            </a:pPr>
            <a:r>
              <a:rPr lang="en-US" sz="1200" dirty="0">
                <a:solidFill>
                  <a:schemeClr val="bg1"/>
                </a:solidFill>
              </a:rPr>
              <a:t>Click on the little down arrow next to “New Slide” to view all layout options </a:t>
            </a:r>
            <a:r>
              <a:rPr lang="en-US" sz="1000" dirty="0">
                <a:solidFill>
                  <a:schemeClr val="bg1"/>
                </a:solidFill>
              </a:rPr>
              <a:t>(Fig. 1). </a:t>
            </a:r>
            <a:endParaRPr lang="en-US" sz="1200" dirty="0">
              <a:solidFill>
                <a:schemeClr val="bg1"/>
              </a:solidFill>
            </a:endParaRPr>
          </a:p>
          <a:p>
            <a:pPr marL="628650" lvl="1" indent="-171450">
              <a:lnSpc>
                <a:spcPts val="1620"/>
              </a:lnSpc>
              <a:spcBef>
                <a:spcPts val="300"/>
              </a:spcBef>
              <a:buClr>
                <a:schemeClr val="bg1"/>
              </a:buClr>
              <a:buFont typeface="Arial" panose="020B0604020202020204" pitchFamily="34" charset="0"/>
              <a:buChar char="•"/>
            </a:pPr>
            <a:r>
              <a:rPr lang="en-US" sz="1200" dirty="0">
                <a:solidFill>
                  <a:schemeClr val="bg1"/>
                </a:solidFill>
              </a:rPr>
              <a:t>From there you can scroll and choose the layout that best fits your needs </a:t>
            </a:r>
            <a:r>
              <a:rPr lang="en-US" sz="1000" dirty="0">
                <a:solidFill>
                  <a:schemeClr val="bg1"/>
                </a:solidFill>
              </a:rPr>
              <a:t>(Fig. 2). </a:t>
            </a:r>
            <a:br>
              <a:rPr lang="en-US" sz="1200" dirty="0">
                <a:solidFill>
                  <a:schemeClr val="bg1"/>
                </a:solidFill>
              </a:rPr>
            </a:br>
            <a:r>
              <a:rPr lang="en-US" sz="1050" i="1" dirty="0">
                <a:solidFill>
                  <a:schemeClr val="bg1"/>
                </a:solidFill>
              </a:rPr>
              <a:t>*You may have to scroll a bit to see all available layout templates. </a:t>
            </a:r>
            <a:endParaRPr lang="en-US" sz="1200" i="1" dirty="0">
              <a:solidFill>
                <a:schemeClr val="bg1"/>
              </a:solidFill>
            </a:endParaRP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If you copied and pasted from an old ppt, and need to update the background to match this template, you just need to change the layout by selecting “Layout” in the menu bar and choosing the layout that best fits your content </a:t>
            </a:r>
            <a:r>
              <a:rPr lang="en-US" sz="1000" dirty="0">
                <a:solidFill>
                  <a:schemeClr val="bg1"/>
                </a:solidFill>
              </a:rPr>
              <a:t>(Fig. 3). </a:t>
            </a:r>
            <a:endParaRPr lang="en-US" sz="1200" dirty="0">
              <a:solidFill>
                <a:schemeClr val="bg1"/>
              </a:solidFill>
            </a:endParaRP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Please use </a:t>
            </a:r>
            <a:r>
              <a:rPr lang="en-US" sz="1200" b="1" dirty="0">
                <a:solidFill>
                  <a:schemeClr val="bg1"/>
                </a:solidFill>
              </a:rPr>
              <a:t>Arial </a:t>
            </a:r>
            <a:r>
              <a:rPr lang="en-US" sz="1200" dirty="0">
                <a:solidFill>
                  <a:schemeClr val="bg1"/>
                </a:solidFill>
              </a:rPr>
              <a:t>for all font styles in your presentation.</a:t>
            </a:r>
            <a:br>
              <a:rPr lang="en-US" sz="1200" dirty="0">
                <a:solidFill>
                  <a:schemeClr val="bg1"/>
                </a:solidFill>
              </a:rPr>
            </a:br>
            <a:r>
              <a:rPr lang="en-US" sz="1050" i="1" dirty="0">
                <a:solidFill>
                  <a:schemeClr val="bg1"/>
                </a:solidFill>
              </a:rPr>
              <a:t>*If you have copied from another ppt using a different font you may have to update it manually. </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All corporate colors have been added to this template </a:t>
            </a:r>
            <a:r>
              <a:rPr lang="en-US" sz="1000" dirty="0">
                <a:solidFill>
                  <a:schemeClr val="bg1"/>
                </a:solidFill>
              </a:rPr>
              <a:t>(Fig. 5).</a:t>
            </a:r>
          </a:p>
          <a:p>
            <a:pPr marL="285750" indent="-285750">
              <a:lnSpc>
                <a:spcPts val="1620"/>
              </a:lnSpc>
              <a:spcBef>
                <a:spcPts val="300"/>
              </a:spcBef>
              <a:buClr>
                <a:schemeClr val="bg1"/>
              </a:buClr>
              <a:buFont typeface="Arial" panose="020B0604020202020204" pitchFamily="34" charset="0"/>
              <a:buChar char="•"/>
            </a:pPr>
            <a:r>
              <a:rPr lang="en-US" sz="1200" dirty="0">
                <a:solidFill>
                  <a:schemeClr val="bg1"/>
                </a:solidFill>
              </a:rPr>
              <a:t>If you need to add a footnote/disclaimer to the page, go to “Insert” &gt; “Header and Footer…” &gt; select “Footer” &gt; then “Apply” </a:t>
            </a:r>
            <a:r>
              <a:rPr lang="en-US" sz="1000" dirty="0">
                <a:solidFill>
                  <a:schemeClr val="bg1"/>
                </a:solidFill>
              </a:rPr>
              <a:t>(Figures 6-7)</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If you need to replace a photo, simply right click on the image and select “change picture” &gt; “from a file…” </a:t>
            </a:r>
            <a:r>
              <a:rPr lang="en-US" sz="1000" dirty="0">
                <a:solidFill>
                  <a:schemeClr val="bg1"/>
                </a:solidFill>
              </a:rPr>
              <a:t>(Fig. 8).</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You can adjust a photo size within a frame by selecting the image then going to  “picture format” in the menu bar &gt; “crop” </a:t>
            </a:r>
            <a:r>
              <a:rPr lang="en-US" sz="1000" dirty="0">
                <a:solidFill>
                  <a:schemeClr val="bg1"/>
                </a:solidFill>
              </a:rPr>
              <a:t>(Fig. 9).</a:t>
            </a:r>
          </a:p>
          <a:p>
            <a:pPr marL="285750" marR="0" lvl="0" indent="-285750" algn="l" defTabSz="914400" rtl="0" eaLnBrk="1" fontAlgn="auto" latinLnBrk="0" hangingPunct="1">
              <a:lnSpc>
                <a:spcPts val="1620"/>
              </a:lnSpc>
              <a:spcBef>
                <a:spcPts val="300"/>
              </a:spcBef>
              <a:spcAft>
                <a:spcPts val="0"/>
              </a:spcAft>
              <a:buClr>
                <a:schemeClr val="bg1"/>
              </a:buClr>
              <a:buSzTx/>
              <a:buFont typeface="Arial" panose="020B0604020202020204" pitchFamily="34" charset="0"/>
              <a:buChar char="•"/>
              <a:tabLst/>
              <a:defRPr/>
            </a:pPr>
            <a:r>
              <a:rPr lang="en-US" sz="1200" dirty="0">
                <a:solidFill>
                  <a:schemeClr val="bg1"/>
                </a:solidFill>
              </a:rPr>
              <a:t>To add a picture/shape/icon/smart art/chart, go to “Insert” &gt; then choose the </a:t>
            </a:r>
            <a:br>
              <a:rPr lang="en-US" sz="1200" dirty="0">
                <a:solidFill>
                  <a:schemeClr val="bg1"/>
                </a:solidFill>
              </a:rPr>
            </a:br>
            <a:r>
              <a:rPr lang="en-US" sz="1200" dirty="0">
                <a:solidFill>
                  <a:schemeClr val="bg1"/>
                </a:solidFill>
              </a:rPr>
              <a:t>option that best fits your needs; PPT has lots of preset shape options </a:t>
            </a:r>
            <a:r>
              <a:rPr lang="en-US" sz="1000" dirty="0">
                <a:solidFill>
                  <a:schemeClr val="bg1"/>
                </a:solidFill>
              </a:rPr>
              <a:t>(Fig. 10).</a:t>
            </a:r>
          </a:p>
          <a:p>
            <a:pPr marL="285750" indent="-285750">
              <a:lnSpc>
                <a:spcPts val="1620"/>
              </a:lnSpc>
              <a:spcBef>
                <a:spcPts val="300"/>
              </a:spcBef>
              <a:buClr>
                <a:schemeClr val="bg1"/>
              </a:buClr>
              <a:buFont typeface="Arial" panose="020B0604020202020204" pitchFamily="34" charset="0"/>
              <a:buChar char="•"/>
            </a:pPr>
            <a:r>
              <a:rPr lang="en-US" sz="1200" b="1" i="0" dirty="0">
                <a:solidFill>
                  <a:schemeClr val="bg1"/>
                </a:solidFill>
              </a:rPr>
              <a:t>Please make sure to delete this instructions slide prior to completing </a:t>
            </a:r>
            <a:br>
              <a:rPr lang="en-US" sz="1200" b="1" i="0" dirty="0">
                <a:solidFill>
                  <a:schemeClr val="bg1"/>
                </a:solidFill>
              </a:rPr>
            </a:br>
            <a:r>
              <a:rPr lang="en-US" sz="1200" b="1" i="0" dirty="0">
                <a:solidFill>
                  <a:schemeClr val="bg1"/>
                </a:solidFill>
              </a:rPr>
              <a:t>your presentation.</a:t>
            </a:r>
          </a:p>
        </p:txBody>
      </p:sp>
      <p:grpSp>
        <p:nvGrpSpPr>
          <p:cNvPr id="9" name="Group 8">
            <a:extLst>
              <a:ext uri="{FF2B5EF4-FFF2-40B4-BE49-F238E27FC236}">
                <a16:creationId xmlns:a16="http://schemas.microsoft.com/office/drawing/2014/main" id="{9FD8696A-AD24-9D4C-86E8-2589A2BCEA04}"/>
              </a:ext>
            </a:extLst>
          </p:cNvPr>
          <p:cNvGrpSpPr/>
          <p:nvPr userDrawn="1"/>
        </p:nvGrpSpPr>
        <p:grpSpPr>
          <a:xfrm>
            <a:off x="6743863" y="35485"/>
            <a:ext cx="1985410" cy="882947"/>
            <a:chOff x="9119604" y="918541"/>
            <a:chExt cx="2980722" cy="1325577"/>
          </a:xfrm>
        </p:grpSpPr>
        <p:grpSp>
          <p:nvGrpSpPr>
            <p:cNvPr id="10" name="Group 9">
              <a:extLst>
                <a:ext uri="{FF2B5EF4-FFF2-40B4-BE49-F238E27FC236}">
                  <a16:creationId xmlns:a16="http://schemas.microsoft.com/office/drawing/2014/main" id="{D5402374-0199-264B-8DE1-ABC2981E3697}"/>
                </a:ext>
              </a:extLst>
            </p:cNvPr>
            <p:cNvGrpSpPr/>
            <p:nvPr/>
          </p:nvGrpSpPr>
          <p:grpSpPr>
            <a:xfrm>
              <a:off x="9233775" y="1191921"/>
              <a:ext cx="2866551" cy="1052197"/>
              <a:chOff x="4279900" y="2749814"/>
              <a:chExt cx="3632200" cy="1333236"/>
            </a:xfrm>
          </p:grpSpPr>
          <p:pic>
            <p:nvPicPr>
              <p:cNvPr id="12" name="Picture 11" descr="A picture containing clock&#10;&#10;Description automatically generated">
                <a:extLst>
                  <a:ext uri="{FF2B5EF4-FFF2-40B4-BE49-F238E27FC236}">
                    <a16:creationId xmlns:a16="http://schemas.microsoft.com/office/drawing/2014/main" id="{B42AF2AB-B2CF-B04B-9E93-5BCD291133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9900" y="2774950"/>
                <a:ext cx="3632200" cy="1308100"/>
              </a:xfrm>
              <a:prstGeom prst="rect">
                <a:avLst/>
              </a:prstGeom>
            </p:spPr>
          </p:pic>
          <p:sp>
            <p:nvSpPr>
              <p:cNvPr id="13" name="Rectangle 12">
                <a:extLst>
                  <a:ext uri="{FF2B5EF4-FFF2-40B4-BE49-F238E27FC236}">
                    <a16:creationId xmlns:a16="http://schemas.microsoft.com/office/drawing/2014/main" id="{FC10DF37-C622-3A47-87D3-A36EFD49B571}"/>
                  </a:ext>
                </a:extLst>
              </p:cNvPr>
              <p:cNvSpPr/>
              <p:nvPr/>
            </p:nvSpPr>
            <p:spPr>
              <a:xfrm>
                <a:off x="6569075" y="3300412"/>
                <a:ext cx="257175" cy="2571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a:extLst>
                  <a:ext uri="{FF2B5EF4-FFF2-40B4-BE49-F238E27FC236}">
                    <a16:creationId xmlns:a16="http://schemas.microsoft.com/office/drawing/2014/main" id="{42C2C8CD-5BB5-2E4F-B241-B03BB915869B}"/>
                  </a:ext>
                </a:extLst>
              </p:cNvPr>
              <p:cNvCxnSpPr>
                <a:cxnSpLocks/>
              </p:cNvCxnSpPr>
              <p:nvPr/>
            </p:nvCxnSpPr>
            <p:spPr>
              <a:xfrm flipH="1">
                <a:off x="6697662" y="2749814"/>
                <a:ext cx="219605" cy="4944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9DEA67F0-BC82-8B4C-9CD1-4053D9DEAD31}"/>
                </a:ext>
              </a:extLst>
            </p:cNvPr>
            <p:cNvSpPr txBox="1">
              <a:spLocks/>
            </p:cNvSpPr>
            <p:nvPr/>
          </p:nvSpPr>
          <p:spPr>
            <a:xfrm>
              <a:off x="9119604" y="918541"/>
              <a:ext cx="938529" cy="350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a:t>
              </a:r>
              <a:endParaRPr lang="en-US" sz="900" b="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A8D3C9B-A4F4-974E-AA25-C51DB7D224CB}"/>
              </a:ext>
            </a:extLst>
          </p:cNvPr>
          <p:cNvGrpSpPr/>
          <p:nvPr userDrawn="1"/>
        </p:nvGrpSpPr>
        <p:grpSpPr>
          <a:xfrm>
            <a:off x="8842245" y="35711"/>
            <a:ext cx="2953515" cy="3113124"/>
            <a:chOff x="9153926" y="2339702"/>
            <a:chExt cx="2953515" cy="3113124"/>
          </a:xfrm>
        </p:grpSpPr>
        <p:pic>
          <p:nvPicPr>
            <p:cNvPr id="16" name="Picture 15" descr="A screenshot of a computer&#10;&#10;Description automatically generated">
              <a:extLst>
                <a:ext uri="{FF2B5EF4-FFF2-40B4-BE49-F238E27FC236}">
                  <a16:creationId xmlns:a16="http://schemas.microsoft.com/office/drawing/2014/main" id="{CF417F33-F1BD-194C-BB2C-6FE21CC2C4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3777" y="2543849"/>
              <a:ext cx="2873664" cy="2908977"/>
            </a:xfrm>
            <a:prstGeom prst="rect">
              <a:avLst/>
            </a:prstGeom>
          </p:spPr>
        </p:pic>
        <p:sp>
          <p:nvSpPr>
            <p:cNvPr id="17" name="Content Placeholder 2">
              <a:extLst>
                <a:ext uri="{FF2B5EF4-FFF2-40B4-BE49-F238E27FC236}">
                  <a16:creationId xmlns:a16="http://schemas.microsoft.com/office/drawing/2014/main" id="{6DB5241F-94F1-3C40-A148-68131962A3DD}"/>
                </a:ext>
              </a:extLst>
            </p:cNvPr>
            <p:cNvSpPr txBox="1">
              <a:spLocks/>
            </p:cNvSpPr>
            <p:nvPr/>
          </p:nvSpPr>
          <p:spPr>
            <a:xfrm>
              <a:off x="9153926" y="2339702"/>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2</a:t>
              </a:r>
              <a:endParaRPr lang="en-US" sz="900" b="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CB908D61-161F-B449-96B6-6006CB2611E8}"/>
              </a:ext>
            </a:extLst>
          </p:cNvPr>
          <p:cNvGrpSpPr/>
          <p:nvPr userDrawn="1"/>
        </p:nvGrpSpPr>
        <p:grpSpPr>
          <a:xfrm>
            <a:off x="6755839" y="1013336"/>
            <a:ext cx="1994457" cy="878555"/>
            <a:chOff x="9126877" y="5447568"/>
            <a:chExt cx="2980564" cy="1312932"/>
          </a:xfrm>
        </p:grpSpPr>
        <p:grpSp>
          <p:nvGrpSpPr>
            <p:cNvPr id="19" name="Group 18">
              <a:extLst>
                <a:ext uri="{FF2B5EF4-FFF2-40B4-BE49-F238E27FC236}">
                  <a16:creationId xmlns:a16="http://schemas.microsoft.com/office/drawing/2014/main" id="{4F59E00B-B461-594E-A2C1-B6C099998577}"/>
                </a:ext>
              </a:extLst>
            </p:cNvPr>
            <p:cNvGrpSpPr/>
            <p:nvPr/>
          </p:nvGrpSpPr>
          <p:grpSpPr>
            <a:xfrm>
              <a:off x="9240890" y="5581999"/>
              <a:ext cx="2866551" cy="1178501"/>
              <a:chOff x="5718649" y="5061465"/>
              <a:chExt cx="2866551" cy="1178501"/>
            </a:xfrm>
          </p:grpSpPr>
          <p:pic>
            <p:nvPicPr>
              <p:cNvPr id="21" name="Picture 20" descr="A picture containing clock&#10;&#10;Description automatically generated">
                <a:extLst>
                  <a:ext uri="{FF2B5EF4-FFF2-40B4-BE49-F238E27FC236}">
                    <a16:creationId xmlns:a16="http://schemas.microsoft.com/office/drawing/2014/main" id="{A55A4CAB-C59F-F94C-828F-65A1EA92E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8649" y="5207607"/>
                <a:ext cx="2866551" cy="1032359"/>
              </a:xfrm>
              <a:prstGeom prst="rect">
                <a:avLst/>
              </a:prstGeom>
            </p:spPr>
          </p:pic>
          <p:sp>
            <p:nvSpPr>
              <p:cNvPr id="22" name="Rectangle 21">
                <a:extLst>
                  <a:ext uri="{FF2B5EF4-FFF2-40B4-BE49-F238E27FC236}">
                    <a16:creationId xmlns:a16="http://schemas.microsoft.com/office/drawing/2014/main" id="{0A821EEA-EA78-EC4F-BF86-409AFF9FFCA8}"/>
                  </a:ext>
                </a:extLst>
              </p:cNvPr>
              <p:cNvSpPr/>
              <p:nvPr/>
            </p:nvSpPr>
            <p:spPr>
              <a:xfrm>
                <a:off x="7635226" y="5494866"/>
                <a:ext cx="848373" cy="3007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Arrow Connector 22">
                <a:extLst>
                  <a:ext uri="{FF2B5EF4-FFF2-40B4-BE49-F238E27FC236}">
                    <a16:creationId xmlns:a16="http://schemas.microsoft.com/office/drawing/2014/main" id="{95CF9095-5DB3-F349-97A9-E212B3218C06}"/>
                  </a:ext>
                </a:extLst>
              </p:cNvPr>
              <p:cNvCxnSpPr>
                <a:cxnSpLocks/>
              </p:cNvCxnSpPr>
              <p:nvPr/>
            </p:nvCxnSpPr>
            <p:spPr>
              <a:xfrm flipH="1">
                <a:off x="8104017" y="5061465"/>
                <a:ext cx="173313" cy="3902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Content Placeholder 2">
              <a:extLst>
                <a:ext uri="{FF2B5EF4-FFF2-40B4-BE49-F238E27FC236}">
                  <a16:creationId xmlns:a16="http://schemas.microsoft.com/office/drawing/2014/main" id="{134324EA-1163-BF4B-A93B-8ED5542A7ADD}"/>
                </a:ext>
              </a:extLst>
            </p:cNvPr>
            <p:cNvSpPr txBox="1">
              <a:spLocks/>
            </p:cNvSpPr>
            <p:nvPr/>
          </p:nvSpPr>
          <p:spPr>
            <a:xfrm>
              <a:off x="9126877" y="5447568"/>
              <a:ext cx="1063577"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3</a:t>
              </a:r>
              <a:endParaRPr lang="en-US" sz="900" b="0" dirty="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C97BAA42-66AC-764B-B605-AF23D058BA24}"/>
              </a:ext>
            </a:extLst>
          </p:cNvPr>
          <p:cNvGrpSpPr/>
          <p:nvPr userDrawn="1"/>
        </p:nvGrpSpPr>
        <p:grpSpPr>
          <a:xfrm>
            <a:off x="7291756" y="2215068"/>
            <a:ext cx="1381233" cy="554006"/>
            <a:chOff x="7767846" y="6098278"/>
            <a:chExt cx="1381233" cy="554006"/>
          </a:xfrm>
        </p:grpSpPr>
        <p:pic>
          <p:nvPicPr>
            <p:cNvPr id="25" name="Picture 24">
              <a:extLst>
                <a:ext uri="{FF2B5EF4-FFF2-40B4-BE49-F238E27FC236}">
                  <a16:creationId xmlns:a16="http://schemas.microsoft.com/office/drawing/2014/main" id="{222139CE-9EC4-DF4A-B4B5-9D7437AC5094}"/>
                </a:ext>
              </a:extLst>
            </p:cNvPr>
            <p:cNvPicPr>
              <a:picLocks noChangeAspect="1"/>
            </p:cNvPicPr>
            <p:nvPr/>
          </p:nvPicPr>
          <p:blipFill>
            <a:blip r:embed="rId5"/>
            <a:srcRect/>
            <a:stretch/>
          </p:blipFill>
          <p:spPr>
            <a:xfrm>
              <a:off x="7854810" y="6299302"/>
              <a:ext cx="1294269" cy="352982"/>
            </a:xfrm>
            <a:prstGeom prst="rect">
              <a:avLst/>
            </a:prstGeom>
          </p:spPr>
        </p:pic>
        <p:sp>
          <p:nvSpPr>
            <p:cNvPr id="26" name="Content Placeholder 2">
              <a:extLst>
                <a:ext uri="{FF2B5EF4-FFF2-40B4-BE49-F238E27FC236}">
                  <a16:creationId xmlns:a16="http://schemas.microsoft.com/office/drawing/2014/main" id="{2C51CDB1-0577-D045-AFBA-6943CB3733C6}"/>
                </a:ext>
              </a:extLst>
            </p:cNvPr>
            <p:cNvSpPr txBox="1">
              <a:spLocks/>
            </p:cNvSpPr>
            <p:nvPr/>
          </p:nvSpPr>
          <p:spPr>
            <a:xfrm>
              <a:off x="7767846" y="6098278"/>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5</a:t>
              </a:r>
              <a:endParaRPr lang="en-US" sz="900" b="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06D0E246-5FC9-2F49-95BE-F7824A75F6E4}"/>
              </a:ext>
            </a:extLst>
          </p:cNvPr>
          <p:cNvGrpSpPr/>
          <p:nvPr userDrawn="1"/>
        </p:nvGrpSpPr>
        <p:grpSpPr>
          <a:xfrm>
            <a:off x="7274117" y="3136419"/>
            <a:ext cx="2816390" cy="2212095"/>
            <a:chOff x="7453494" y="4210796"/>
            <a:chExt cx="2816390" cy="2212095"/>
          </a:xfrm>
        </p:grpSpPr>
        <p:pic>
          <p:nvPicPr>
            <p:cNvPr id="30" name="Picture 29" descr="A screenshot of a cell phone&#10;&#10;Description automatically generated">
              <a:extLst>
                <a:ext uri="{FF2B5EF4-FFF2-40B4-BE49-F238E27FC236}">
                  <a16:creationId xmlns:a16="http://schemas.microsoft.com/office/drawing/2014/main" id="{D7AE97E9-4676-6F41-97C0-6DA7715BDCA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35100" y="4405332"/>
              <a:ext cx="2734784" cy="2017559"/>
            </a:xfrm>
            <a:prstGeom prst="rect">
              <a:avLst/>
            </a:prstGeom>
          </p:spPr>
        </p:pic>
        <p:sp>
          <p:nvSpPr>
            <p:cNvPr id="32" name="Content Placeholder 2">
              <a:extLst>
                <a:ext uri="{FF2B5EF4-FFF2-40B4-BE49-F238E27FC236}">
                  <a16:creationId xmlns:a16="http://schemas.microsoft.com/office/drawing/2014/main" id="{1ACB2D80-9791-C14F-BCB4-63468C59FB33}"/>
                </a:ext>
              </a:extLst>
            </p:cNvPr>
            <p:cNvSpPr txBox="1">
              <a:spLocks/>
            </p:cNvSpPr>
            <p:nvPr userDrawn="1"/>
          </p:nvSpPr>
          <p:spPr>
            <a:xfrm>
              <a:off x="7453494" y="421079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6</a:t>
              </a:r>
              <a:endParaRPr lang="en-US" sz="900" b="0"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33AFD226-475A-B045-9D7A-4882FBC48BE7}"/>
              </a:ext>
            </a:extLst>
          </p:cNvPr>
          <p:cNvGrpSpPr/>
          <p:nvPr userDrawn="1"/>
        </p:nvGrpSpPr>
        <p:grpSpPr>
          <a:xfrm>
            <a:off x="10251865" y="3149009"/>
            <a:ext cx="1543895" cy="2207125"/>
            <a:chOff x="10427518" y="4223386"/>
            <a:chExt cx="1543895" cy="2207125"/>
          </a:xfrm>
        </p:grpSpPr>
        <p:pic>
          <p:nvPicPr>
            <p:cNvPr id="31" name="Picture 30" descr="A screenshot of a cell phone&#10;&#10;Description automatically generated">
              <a:extLst>
                <a:ext uri="{FF2B5EF4-FFF2-40B4-BE49-F238E27FC236}">
                  <a16:creationId xmlns:a16="http://schemas.microsoft.com/office/drawing/2014/main" id="{4739F0DE-D4BD-E848-92EF-F6742AC1895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511338" y="4412952"/>
              <a:ext cx="1460075" cy="2017559"/>
            </a:xfrm>
            <a:prstGeom prst="rect">
              <a:avLst/>
            </a:prstGeom>
          </p:spPr>
        </p:pic>
        <p:sp>
          <p:nvSpPr>
            <p:cNvPr id="33" name="Content Placeholder 2">
              <a:extLst>
                <a:ext uri="{FF2B5EF4-FFF2-40B4-BE49-F238E27FC236}">
                  <a16:creationId xmlns:a16="http://schemas.microsoft.com/office/drawing/2014/main" id="{A8B7C12E-6B7E-8545-9176-50508BD67F0A}"/>
                </a:ext>
              </a:extLst>
            </p:cNvPr>
            <p:cNvSpPr txBox="1">
              <a:spLocks/>
            </p:cNvSpPr>
            <p:nvPr userDrawn="1"/>
          </p:nvSpPr>
          <p:spPr>
            <a:xfrm>
              <a:off x="10427518" y="4223386"/>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7</a:t>
              </a:r>
              <a:endParaRPr lang="en-US" sz="900"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3605553A-5997-724D-AAEE-966057996908}"/>
              </a:ext>
            </a:extLst>
          </p:cNvPr>
          <p:cNvGrpSpPr/>
          <p:nvPr userDrawn="1"/>
        </p:nvGrpSpPr>
        <p:grpSpPr>
          <a:xfrm>
            <a:off x="6330475" y="5416179"/>
            <a:ext cx="2489503" cy="1160055"/>
            <a:chOff x="7266497" y="5469869"/>
            <a:chExt cx="2489503" cy="1160055"/>
          </a:xfrm>
        </p:grpSpPr>
        <p:pic>
          <p:nvPicPr>
            <p:cNvPr id="37" name="Picture 36" descr="A screenshot of a cell phone&#10;&#10;Description automatically generated">
              <a:extLst>
                <a:ext uri="{FF2B5EF4-FFF2-40B4-BE49-F238E27FC236}">
                  <a16:creationId xmlns:a16="http://schemas.microsoft.com/office/drawing/2014/main" id="{4BD1E879-A6A1-904F-820F-A8FEFDE3D6E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41497" y="5668647"/>
              <a:ext cx="2414503" cy="961277"/>
            </a:xfrm>
            <a:prstGeom prst="rect">
              <a:avLst/>
            </a:prstGeom>
          </p:spPr>
        </p:pic>
        <p:sp>
          <p:nvSpPr>
            <p:cNvPr id="38" name="Content Placeholder 2">
              <a:extLst>
                <a:ext uri="{FF2B5EF4-FFF2-40B4-BE49-F238E27FC236}">
                  <a16:creationId xmlns:a16="http://schemas.microsoft.com/office/drawing/2014/main" id="{66560D80-154B-3141-9BE3-2B8D5E033DA9}"/>
                </a:ext>
              </a:extLst>
            </p:cNvPr>
            <p:cNvSpPr txBox="1">
              <a:spLocks/>
            </p:cNvSpPr>
            <p:nvPr userDrawn="1"/>
          </p:nvSpPr>
          <p:spPr>
            <a:xfrm>
              <a:off x="7266497" y="546986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8</a:t>
              </a:r>
              <a:endParaRPr lang="en-US" sz="900" b="0"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9B27DD3D-2817-5E44-B859-46DCDDF00B34}"/>
              </a:ext>
            </a:extLst>
          </p:cNvPr>
          <p:cNvGrpSpPr/>
          <p:nvPr userDrawn="1"/>
        </p:nvGrpSpPr>
        <p:grpSpPr>
          <a:xfrm>
            <a:off x="9240360" y="5398914"/>
            <a:ext cx="2237135" cy="694246"/>
            <a:chOff x="8889752" y="5452254"/>
            <a:chExt cx="2237135" cy="694246"/>
          </a:xfrm>
        </p:grpSpPr>
        <p:pic>
          <p:nvPicPr>
            <p:cNvPr id="41" name="Picture 40" descr="A close up of a clock&#10;&#10;Description automatically generated">
              <a:extLst>
                <a:ext uri="{FF2B5EF4-FFF2-40B4-BE49-F238E27FC236}">
                  <a16:creationId xmlns:a16="http://schemas.microsoft.com/office/drawing/2014/main" id="{682D8798-1080-914C-8CE3-BB006685BAAE}"/>
                </a:ext>
              </a:extLst>
            </p:cNvPr>
            <p:cNvPicPr>
              <a:picLocks noChangeAspect="1"/>
            </p:cNvPicPr>
            <p:nvPr userDrawn="1"/>
          </p:nvPicPr>
          <p:blipFill>
            <a:blip r:embed="rId9"/>
            <a:stretch>
              <a:fillRect/>
            </a:stretch>
          </p:blipFill>
          <p:spPr>
            <a:xfrm>
              <a:off x="8889752" y="5498990"/>
              <a:ext cx="1603059" cy="647510"/>
            </a:xfrm>
            <a:prstGeom prst="rect">
              <a:avLst/>
            </a:prstGeom>
          </p:spPr>
        </p:pic>
        <p:sp>
          <p:nvSpPr>
            <p:cNvPr id="44" name="Content Placeholder 2">
              <a:extLst>
                <a:ext uri="{FF2B5EF4-FFF2-40B4-BE49-F238E27FC236}">
                  <a16:creationId xmlns:a16="http://schemas.microsoft.com/office/drawing/2014/main" id="{9F41E3AB-EE1B-0549-9469-5B96451EDCB6}"/>
                </a:ext>
              </a:extLst>
            </p:cNvPr>
            <p:cNvSpPr txBox="1">
              <a:spLocks/>
            </p:cNvSpPr>
            <p:nvPr userDrawn="1"/>
          </p:nvSpPr>
          <p:spPr>
            <a:xfrm>
              <a:off x="10437655" y="5452254"/>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9</a:t>
              </a:r>
              <a:endParaRPr lang="en-US" sz="900" b="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D28C24F-6E00-4C44-A7B0-BFEC0127FD5A}"/>
              </a:ext>
            </a:extLst>
          </p:cNvPr>
          <p:cNvGrpSpPr/>
          <p:nvPr userDrawn="1"/>
        </p:nvGrpSpPr>
        <p:grpSpPr>
          <a:xfrm>
            <a:off x="8889752" y="5997099"/>
            <a:ext cx="3174395" cy="766159"/>
            <a:chOff x="8889752" y="6019959"/>
            <a:chExt cx="3174395" cy="766159"/>
          </a:xfrm>
        </p:grpSpPr>
        <p:pic>
          <p:nvPicPr>
            <p:cNvPr id="43" name="Picture 42" descr="A screenshot of a cell phone&#10;&#10;Description automatically generated">
              <a:extLst>
                <a:ext uri="{FF2B5EF4-FFF2-40B4-BE49-F238E27FC236}">
                  <a16:creationId xmlns:a16="http://schemas.microsoft.com/office/drawing/2014/main" id="{6454215F-2388-E346-AC37-0AD8B3E5A8D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889752" y="6212941"/>
              <a:ext cx="2906008" cy="573177"/>
            </a:xfrm>
            <a:prstGeom prst="rect">
              <a:avLst/>
            </a:prstGeom>
          </p:spPr>
        </p:pic>
        <p:sp>
          <p:nvSpPr>
            <p:cNvPr id="45" name="Content Placeholder 2">
              <a:extLst>
                <a:ext uri="{FF2B5EF4-FFF2-40B4-BE49-F238E27FC236}">
                  <a16:creationId xmlns:a16="http://schemas.microsoft.com/office/drawing/2014/main" id="{B111986B-8122-4D4C-B192-155F45DB5A02}"/>
                </a:ext>
              </a:extLst>
            </p:cNvPr>
            <p:cNvSpPr txBox="1">
              <a:spLocks/>
            </p:cNvSpPr>
            <p:nvPr userDrawn="1"/>
          </p:nvSpPr>
          <p:spPr>
            <a:xfrm>
              <a:off x="11374915" y="6019959"/>
              <a:ext cx="689232" cy="3500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Gill Sans Light" panose="020B0302020104020203" pitchFamily="34" charset="-79"/>
                  <a:ea typeface="+mn-ea"/>
                  <a:cs typeface="Gill Sans Light" panose="020B0302020104020203" pitchFamily="34" charset="-79"/>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Gill Sans Light" panose="020B0302020104020203" pitchFamily="34" charset="-79"/>
                  <a:ea typeface="+mn-ea"/>
                  <a:cs typeface="Gill Sans Light" panose="020B0302020104020203" pitchFamily="34" charset="-79"/>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Gill Sans Light" panose="020B0302020104020203" pitchFamily="34" charset="-79"/>
                  <a:ea typeface="+mn-ea"/>
                  <a:cs typeface="Gill Sans Light" panose="020B0302020104020203" pitchFamily="34" charset="-79"/>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Gill Sans Light" panose="020B0302020104020203" pitchFamily="34" charset="-79"/>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0" dirty="0">
                  <a:latin typeface="Arial" panose="020B0604020202020204" pitchFamily="34" charset="0"/>
                  <a:cs typeface="Arial" panose="020B0604020202020204" pitchFamily="34" charset="0"/>
                </a:rPr>
                <a:t>Fig. 10</a:t>
              </a:r>
              <a:endParaRPr lang="en-US" sz="900"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9776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C55A3F-2506-7D47-8E30-822DE8B0EEA0}"/>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0CD2F424-C343-BC4F-8658-283AE635684D}"/>
              </a:ext>
            </a:extLst>
          </p:cNvPr>
          <p:cNvSpPr>
            <a:spLocks noGrp="1"/>
          </p:cNvSpPr>
          <p:nvPr>
            <p:ph type="title" hasCustomPrompt="1"/>
          </p:nvPr>
        </p:nvSpPr>
        <p:spPr>
          <a:xfrm>
            <a:off x="381000" y="549275"/>
            <a:ext cx="11429998" cy="2852737"/>
          </a:xfrm>
        </p:spPr>
        <p:txBody>
          <a:bodyPr anchor="b"/>
          <a:lstStyle>
            <a:lvl1pPr algn="ctr">
              <a:defRPr sz="6000"/>
            </a:lvl1pPr>
          </a:lstStyle>
          <a:p>
            <a:r>
              <a:rPr lang="en-US" dirty="0"/>
              <a:t>Click to Add Title</a:t>
            </a:r>
          </a:p>
        </p:txBody>
      </p:sp>
      <p:sp>
        <p:nvSpPr>
          <p:cNvPr id="3" name="Text Placeholder 2">
            <a:extLst>
              <a:ext uri="{FF2B5EF4-FFF2-40B4-BE49-F238E27FC236}">
                <a16:creationId xmlns:a16="http://schemas.microsoft.com/office/drawing/2014/main" id="{E1F194ED-E0C0-EA43-8E3E-24C0C2A68048}"/>
              </a:ext>
            </a:extLst>
          </p:cNvPr>
          <p:cNvSpPr>
            <a:spLocks noGrp="1"/>
          </p:cNvSpPr>
          <p:nvPr>
            <p:ph type="body" idx="1" hasCustomPrompt="1"/>
          </p:nvPr>
        </p:nvSpPr>
        <p:spPr>
          <a:xfrm>
            <a:off x="381000" y="3429000"/>
            <a:ext cx="11429998"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sp>
        <p:nvSpPr>
          <p:cNvPr id="6" name="Slide Number Placeholder 5">
            <a:extLst>
              <a:ext uri="{FF2B5EF4-FFF2-40B4-BE49-F238E27FC236}">
                <a16:creationId xmlns:a16="http://schemas.microsoft.com/office/drawing/2014/main" id="{5B84ED46-863D-364E-A799-72C7061B2403}"/>
              </a:ext>
            </a:extLst>
          </p:cNvPr>
          <p:cNvSpPr>
            <a:spLocks noGrp="1"/>
          </p:cNvSpPr>
          <p:nvPr>
            <p:ph type="sldNum" sz="quarter" idx="12"/>
          </p:nvPr>
        </p:nvSpPr>
        <p:spPr/>
        <p:txBody>
          <a:bodyPr/>
          <a:lstStyle>
            <a:lvl1pPr>
              <a:defRPr>
                <a:solidFill>
                  <a:schemeClr val="accent4"/>
                </a:solidFill>
              </a:defRPr>
            </a:lvl1pPr>
          </a:lstStyle>
          <a:p>
            <a:fld id="{B6241DC6-097B-284E-8993-BBC1FC48FE7C}" type="slidenum">
              <a:rPr lang="en-US" smtClean="0"/>
              <a:pPr/>
              <a:t>‹#›</a:t>
            </a:fld>
            <a:endParaRPr lang="en-US" dirty="0"/>
          </a:p>
        </p:txBody>
      </p:sp>
    </p:spTree>
    <p:extLst>
      <p:ext uri="{BB962C8B-B14F-4D97-AF65-F5344CB8AC3E}">
        <p14:creationId xmlns:p14="http://schemas.microsoft.com/office/powerpoint/2010/main" val="362472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1">
            <a:extLst>
              <a:ext uri="{FF2B5EF4-FFF2-40B4-BE49-F238E27FC236}">
                <a16:creationId xmlns:a16="http://schemas.microsoft.com/office/drawing/2014/main" id="{AF893BCD-B538-6F48-8149-8F7F6E98E5D3}"/>
              </a:ext>
            </a:extLst>
          </p:cNvPr>
          <p:cNvSpPr>
            <a:spLocks/>
          </p:cNvSpPr>
          <p:nvPr userDrawn="1"/>
        </p:nvSpPr>
        <p:spPr>
          <a:xfrm>
            <a:off x="3778170" y="0"/>
            <a:ext cx="4635660" cy="49366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2E280346-6291-6543-B4EE-8051D4C038ED}"/>
              </a:ext>
            </a:extLst>
          </p:cNvPr>
          <p:cNvSpPr>
            <a:spLocks noGrp="1"/>
          </p:cNvSpPr>
          <p:nvPr>
            <p:ph type="title" hasCustomPrompt="1"/>
          </p:nvPr>
        </p:nvSpPr>
        <p:spPr>
          <a:xfrm>
            <a:off x="4032812" y="870126"/>
            <a:ext cx="4126375" cy="2226780"/>
          </a:xfrm>
        </p:spPr>
        <p:txBody>
          <a:bodyPr anchor="b">
            <a:normAutofit/>
          </a:bodyPr>
          <a:lstStyle>
            <a:lvl1pPr algn="ctr">
              <a:defRPr sz="5600"/>
            </a:lvl1pPr>
          </a:lstStyle>
          <a:p>
            <a:r>
              <a:rPr lang="en-US" dirty="0"/>
              <a:t>Click to Add Title</a:t>
            </a:r>
          </a:p>
        </p:txBody>
      </p:sp>
      <p:sp>
        <p:nvSpPr>
          <p:cNvPr id="13" name="Text Placeholder 2">
            <a:extLst>
              <a:ext uri="{FF2B5EF4-FFF2-40B4-BE49-F238E27FC236}">
                <a16:creationId xmlns:a16="http://schemas.microsoft.com/office/drawing/2014/main" id="{D77D3C42-6F61-C84B-B4F8-66E71EC99A02}"/>
              </a:ext>
            </a:extLst>
          </p:cNvPr>
          <p:cNvSpPr>
            <a:spLocks noGrp="1"/>
          </p:cNvSpPr>
          <p:nvPr>
            <p:ph type="body" idx="1" hasCustomPrompt="1"/>
          </p:nvPr>
        </p:nvSpPr>
        <p:spPr>
          <a:xfrm>
            <a:off x="4032811" y="3378537"/>
            <a:ext cx="4126375" cy="1338147"/>
          </a:xfrm>
        </p:spPr>
        <p:txBody>
          <a:bodyPr>
            <a:normAutofit/>
          </a:bodyPr>
          <a:lstStyle>
            <a:lvl1pPr marL="0" marR="0" indent="0" algn="ctr" defTabSz="914400" rtl="0" eaLnBrk="1" fontAlgn="auto" latinLnBrk="0" hangingPunct="1">
              <a:lnSpc>
                <a:spcPct val="90000"/>
              </a:lnSpc>
              <a:spcBef>
                <a:spcPts val="1000"/>
              </a:spcBef>
              <a:spcAft>
                <a:spcPts val="0"/>
              </a:spcAft>
              <a:buClr>
                <a:schemeClr val="tx2"/>
              </a:buClr>
              <a:buSzTx/>
              <a:buFont typeface="Arial" panose="020B0604020202020204" pitchFamily="34" charset="0"/>
              <a:buNone/>
              <a:tabLst/>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copy</a:t>
            </a:r>
          </a:p>
        </p:txBody>
      </p:sp>
      <p:cxnSp>
        <p:nvCxnSpPr>
          <p:cNvPr id="4" name="Conector recto 3">
            <a:extLst>
              <a:ext uri="{FF2B5EF4-FFF2-40B4-BE49-F238E27FC236}">
                <a16:creationId xmlns:a16="http://schemas.microsoft.com/office/drawing/2014/main" id="{B015061E-914C-774C-85B6-D8CDA3082370}"/>
              </a:ext>
            </a:extLst>
          </p:cNvPr>
          <p:cNvCxnSpPr/>
          <p:nvPr userDrawn="1"/>
        </p:nvCxnSpPr>
        <p:spPr>
          <a:xfrm>
            <a:off x="5665808" y="3148314"/>
            <a:ext cx="9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8">
            <a:extLst>
              <a:ext uri="{FF2B5EF4-FFF2-40B4-BE49-F238E27FC236}">
                <a16:creationId xmlns:a16="http://schemas.microsoft.com/office/drawing/2014/main" id="{F04F4C45-D4AB-CF48-A6F7-D16CF3DEDC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04365" y="6459870"/>
            <a:ext cx="858570" cy="135878"/>
          </a:xfrm>
          <a:prstGeom prst="rect">
            <a:avLst/>
          </a:prstGeom>
        </p:spPr>
      </p:pic>
    </p:spTree>
    <p:extLst>
      <p:ext uri="{BB962C8B-B14F-4D97-AF65-F5344CB8AC3E}">
        <p14:creationId xmlns:p14="http://schemas.microsoft.com/office/powerpoint/2010/main" val="18372634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image" Target="../media/image1.png"/><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theme" Target="../theme/theme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783466"/>
            <a:ext cx="11429999" cy="485400"/>
          </a:xfrm>
          <a:prstGeom prst="rect">
            <a:avLst/>
          </a:prstGeom>
        </p:spPr>
        <p:txBody>
          <a:bodyPr vert="horz" lIns="91440" tIns="45720" rIns="91440" bIns="45720" rtlCol="0" anchor="b"/>
          <a:lstStyle>
            <a:lvl1pPr algn="l">
              <a:defRPr sz="900" b="0" i="0">
                <a:solidFill>
                  <a:schemeClr val="accent4"/>
                </a:solidFill>
                <a:latin typeface="Proxima Nova Light" panose="02000506030000020004" pitchFamily="2" charset="0"/>
              </a:defRPr>
            </a:lvl1pPr>
          </a:lstStyle>
          <a:p>
            <a:r>
              <a:rPr lang="en-US"/>
              <a:t>Disclaimer</a:t>
            </a:r>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226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a:solidFill>
                  <a:schemeClr val="accent4"/>
                </a:solidFill>
              </a:defRPr>
            </a:lvl1pPr>
          </a:lstStyle>
          <a:p>
            <a:fld id="{B6241DC6-097B-284E-8993-BBC1FC48FE7C}" type="slidenum">
              <a:rPr lang="en-US" smtClean="0"/>
              <a:pPr/>
              <a:t>‹#›</a:t>
            </a:fld>
            <a:endParaRPr lang="en-US"/>
          </a:p>
        </p:txBody>
      </p:sp>
      <p:pic>
        <p:nvPicPr>
          <p:cNvPr id="10" name="Picture 8">
            <a:extLst>
              <a:ext uri="{FF2B5EF4-FFF2-40B4-BE49-F238E27FC236}">
                <a16:creationId xmlns:a16="http://schemas.microsoft.com/office/drawing/2014/main" id="{F9A4293D-3C60-3B46-BA87-F0BFD153D64B}"/>
              </a:ext>
            </a:extLst>
          </p:cNvPr>
          <p:cNvPicPr>
            <a:picLocks noChangeAspect="1"/>
          </p:cNvPicPr>
          <p:nvPr userDrawn="1"/>
        </p:nvPicPr>
        <p:blipFill>
          <a:blip r:embed="rId39" cstate="screen">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11412370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713" r:id="rId3"/>
    <p:sldLayoutId id="2147483714" r:id="rId4"/>
    <p:sldLayoutId id="2147483661" r:id="rId5"/>
    <p:sldLayoutId id="2147483662" r:id="rId6"/>
    <p:sldLayoutId id="2147483663" r:id="rId7"/>
    <p:sldLayoutId id="2147483651" r:id="rId8"/>
    <p:sldLayoutId id="2147483667" r:id="rId9"/>
    <p:sldLayoutId id="2147483668" r:id="rId10"/>
    <p:sldLayoutId id="2147483710" r:id="rId11"/>
    <p:sldLayoutId id="2147483669" r:id="rId12"/>
    <p:sldLayoutId id="2147483761" r:id="rId13"/>
    <p:sldLayoutId id="2147483762" r:id="rId14"/>
    <p:sldLayoutId id="2147483763" r:id="rId15"/>
    <p:sldLayoutId id="2147483764" r:id="rId16"/>
    <p:sldLayoutId id="2147483650" r:id="rId17"/>
    <p:sldLayoutId id="2147483652" r:id="rId18"/>
    <p:sldLayoutId id="2147483653" r:id="rId19"/>
    <p:sldLayoutId id="2147483654" r:id="rId20"/>
    <p:sldLayoutId id="2147483655" r:id="rId21"/>
    <p:sldLayoutId id="2147483657" r:id="rId22"/>
    <p:sldLayoutId id="2147483712" r:id="rId23"/>
    <p:sldLayoutId id="2147483671" r:id="rId24"/>
    <p:sldLayoutId id="2147483672" r:id="rId25"/>
    <p:sldLayoutId id="2147483673" r:id="rId26"/>
    <p:sldLayoutId id="2147483670" r:id="rId27"/>
    <p:sldLayoutId id="2147483674" r:id="rId28"/>
    <p:sldLayoutId id="2147483675" r:id="rId29"/>
    <p:sldLayoutId id="2147483676" r:id="rId30"/>
    <p:sldLayoutId id="2147483677" r:id="rId31"/>
    <p:sldLayoutId id="2147483678" r:id="rId32"/>
    <p:sldLayoutId id="2147483679" r:id="rId33"/>
    <p:sldLayoutId id="2147483716" r:id="rId34"/>
    <p:sldLayoutId id="2147483717" r:id="rId35"/>
    <p:sldLayoutId id="2147483718" r:id="rId36"/>
    <p:sldLayoutId id="2147483680" r:id="rId37"/>
  </p:sldLayoutIdLst>
  <p:txStyles>
    <p:titleStyle>
      <a:lvl1pPr algn="ctr" defTabSz="914400" rtl="0" eaLnBrk="1" latinLnBrk="0" hangingPunct="1">
        <a:lnSpc>
          <a:spcPct val="90000"/>
        </a:lnSpc>
        <a:spcBef>
          <a:spcPct val="0"/>
        </a:spcBef>
        <a:buNone/>
        <a:defRPr sz="3600" b="1" i="0" kern="1200">
          <a:solidFill>
            <a:schemeClr val="tx1"/>
          </a:solidFill>
          <a:latin typeface="Superior Title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F3B290E-5D34-F446-92FA-6CC5E1A34F47}"/>
              </a:ext>
            </a:extLst>
          </p:cNvPr>
          <p:cNvSpPr>
            <a:spLocks noGrp="1"/>
          </p:cNvSpPr>
          <p:nvPr>
            <p:ph type="ftr" sz="quarter" idx="3"/>
          </p:nvPr>
        </p:nvSpPr>
        <p:spPr>
          <a:xfrm>
            <a:off x="380999" y="5783466"/>
            <a:ext cx="11429999" cy="485400"/>
          </a:xfrm>
          <a:prstGeom prst="rect">
            <a:avLst/>
          </a:prstGeom>
        </p:spPr>
        <p:txBody>
          <a:bodyPr vert="horz" lIns="91440" tIns="45720" rIns="91440" bIns="45720" rtlCol="0" anchor="b"/>
          <a:lstStyle>
            <a:lvl1pPr algn="l">
              <a:defRPr sz="900" b="0" i="0">
                <a:solidFill>
                  <a:schemeClr val="bg1"/>
                </a:solidFill>
                <a:latin typeface="Proxima Nova Light" panose="02000506030000020004" pitchFamily="2" charset="0"/>
              </a:defRPr>
            </a:lvl1pPr>
          </a:lstStyle>
          <a:p>
            <a:r>
              <a:rPr lang="en-US"/>
              <a:t>Disclaimer</a:t>
            </a:r>
          </a:p>
        </p:txBody>
      </p:sp>
      <p:sp>
        <p:nvSpPr>
          <p:cNvPr id="2" name="Title Placeholder 1">
            <a:extLst>
              <a:ext uri="{FF2B5EF4-FFF2-40B4-BE49-F238E27FC236}">
                <a16:creationId xmlns:a16="http://schemas.microsoft.com/office/drawing/2014/main" id="{B2C2D3F5-7E9D-0843-B36D-E3ED5FE1F2C4}"/>
              </a:ext>
            </a:extLst>
          </p:cNvPr>
          <p:cNvSpPr>
            <a:spLocks noGrp="1"/>
          </p:cNvSpPr>
          <p:nvPr>
            <p:ph type="title"/>
          </p:nvPr>
        </p:nvSpPr>
        <p:spPr>
          <a:xfrm>
            <a:off x="381000" y="390712"/>
            <a:ext cx="11430000" cy="99168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B01EA2-A3A5-3944-84F6-0DBF6A954B7C}"/>
              </a:ext>
            </a:extLst>
          </p:cNvPr>
          <p:cNvSpPr>
            <a:spLocks noGrp="1"/>
          </p:cNvSpPr>
          <p:nvPr>
            <p:ph type="body" idx="1"/>
          </p:nvPr>
        </p:nvSpPr>
        <p:spPr>
          <a:xfrm>
            <a:off x="380999" y="1556475"/>
            <a:ext cx="11430001" cy="4226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1D5F99C-8197-6643-9C47-8AB27F90A763}"/>
              </a:ext>
            </a:extLst>
          </p:cNvPr>
          <p:cNvSpPr>
            <a:spLocks noGrp="1"/>
          </p:cNvSpPr>
          <p:nvPr>
            <p:ph type="sldNum" sz="quarter" idx="4"/>
          </p:nvPr>
        </p:nvSpPr>
        <p:spPr>
          <a:xfrm>
            <a:off x="11433650" y="344712"/>
            <a:ext cx="456598" cy="365125"/>
          </a:xfrm>
          <a:prstGeom prst="rect">
            <a:avLst/>
          </a:prstGeom>
        </p:spPr>
        <p:txBody>
          <a:bodyPr vert="horz" lIns="91440" tIns="45720" rIns="91440" bIns="45720" rtlCol="0" anchor="t"/>
          <a:lstStyle>
            <a:lvl1pPr algn="r">
              <a:defRPr sz="900">
                <a:solidFill>
                  <a:schemeClr val="bg1"/>
                </a:solidFill>
              </a:defRPr>
            </a:lvl1pPr>
          </a:lstStyle>
          <a:p>
            <a:fld id="{B6241DC6-097B-284E-8993-BBC1FC48FE7C}" type="slidenum">
              <a:rPr lang="en-US" smtClean="0"/>
              <a:pPr/>
              <a:t>‹#›</a:t>
            </a:fld>
            <a:endParaRPr lang="en-US"/>
          </a:p>
        </p:txBody>
      </p:sp>
      <p:pic>
        <p:nvPicPr>
          <p:cNvPr id="10" name="Picture 8">
            <a:extLst>
              <a:ext uri="{FF2B5EF4-FFF2-40B4-BE49-F238E27FC236}">
                <a16:creationId xmlns:a16="http://schemas.microsoft.com/office/drawing/2014/main" id="{F9A4293D-3C60-3B46-BA87-F0BFD153D64B}"/>
              </a:ext>
            </a:extLst>
          </p:cNvPr>
          <p:cNvPicPr>
            <a:picLocks noChangeAspect="1"/>
          </p:cNvPicPr>
          <p:nvPr userDrawn="1"/>
        </p:nvPicPr>
        <p:blipFill>
          <a:blip r:embed="rId39" cstate="screen">
            <a:biLevel thresh="25000"/>
            <a:extLst>
              <a:ext uri="{28A0092B-C50C-407E-A947-70E740481C1C}">
                <a14:useLocalDpi xmlns:a14="http://schemas.microsoft.com/office/drawing/2010/main"/>
              </a:ext>
            </a:extLst>
          </a:blip>
          <a:srcRect/>
          <a:stretch/>
        </p:blipFill>
        <p:spPr>
          <a:xfrm>
            <a:off x="11004365" y="6459621"/>
            <a:ext cx="858570" cy="136375"/>
          </a:xfrm>
          <a:prstGeom prst="rect">
            <a:avLst/>
          </a:prstGeom>
        </p:spPr>
      </p:pic>
    </p:spTree>
    <p:extLst>
      <p:ext uri="{BB962C8B-B14F-4D97-AF65-F5344CB8AC3E}">
        <p14:creationId xmlns:p14="http://schemas.microsoft.com/office/powerpoint/2010/main" val="27420079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57" r:id="rId13"/>
    <p:sldLayoutId id="2147483665" r:id="rId14"/>
    <p:sldLayoutId id="2147483759" r:id="rId15"/>
    <p:sldLayoutId id="2147483760"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65" r:id="rId36"/>
    <p:sldLayoutId id="2147483756" r:id="rId37"/>
  </p:sldLayoutIdLst>
  <p:txStyles>
    <p:titleStyle>
      <a:lvl1pPr algn="ctr" defTabSz="914400" rtl="0" eaLnBrk="1" latinLnBrk="0" hangingPunct="1">
        <a:lnSpc>
          <a:spcPct val="90000"/>
        </a:lnSpc>
        <a:spcBef>
          <a:spcPct val="0"/>
        </a:spcBef>
        <a:buNone/>
        <a:defRPr sz="3600" b="1" i="0" kern="1200">
          <a:solidFill>
            <a:schemeClr val="bg1"/>
          </a:solidFill>
          <a:latin typeface="Superior Title Bold" pitchFamily="2" charset="77"/>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b="0" i="0" kern="1200">
          <a:solidFill>
            <a:schemeClr val="bg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b="0" i="0" kern="1200">
          <a:solidFill>
            <a:schemeClr val="bg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b="0" i="0" kern="1200">
          <a:solidFill>
            <a:schemeClr val="bg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b="0" i="0" kern="1200">
          <a:solidFill>
            <a:schemeClr val="bg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userDrawn="1">
          <p15:clr>
            <a:srgbClr val="F26B43"/>
          </p15:clr>
        </p15:guide>
        <p15:guide id="2" orient="horz" pos="4032" userDrawn="1">
          <p15:clr>
            <a:srgbClr val="F26B43"/>
          </p15:clr>
        </p15:guide>
        <p15:guide id="3" pos="240" userDrawn="1">
          <p15:clr>
            <a:srgbClr val="F26B43"/>
          </p15:clr>
        </p15:guide>
        <p15:guide id="4" pos="74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67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10;&#10;Description automatically generated with medium confidence">
            <a:extLst>
              <a:ext uri="{FF2B5EF4-FFF2-40B4-BE49-F238E27FC236}">
                <a16:creationId xmlns:a16="http://schemas.microsoft.com/office/drawing/2014/main" id="{91291AEC-4DCD-6D92-FB65-33E61A6F2F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18401"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81000"/>
            <a:ext cx="5537400" cy="1676400"/>
          </a:xfrm>
        </p:spPr>
        <p:txBody>
          <a:bodyPr/>
          <a:lstStyle/>
          <a:p>
            <a:r>
              <a:rPr lang="en-US" dirty="0"/>
              <a:t>Harvest Thins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311370"/>
            <a:ext cx="5537400" cy="3165629"/>
          </a:xfrm>
        </p:spPr>
        <p:txBody>
          <a:bodyPr>
            <a:noAutofit/>
          </a:bodyPr>
          <a:lstStyle/>
          <a:p>
            <a:pPr>
              <a:lnSpc>
                <a:spcPct val="100000"/>
              </a:lnSpc>
            </a:pPr>
            <a:r>
              <a:rPr lang="de-DE" sz="1400" dirty="0">
                <a:latin typeface="+mn-lt"/>
              </a:rPr>
              <a:t>Die Rettung naht in Form eines Snacks: 100 Kalorien, einzeln verpackt und immer bereit, wenn Dir danach ist.</a:t>
            </a:r>
          </a:p>
          <a:p>
            <a:pPr>
              <a:lnSpc>
                <a:spcPct val="100000"/>
              </a:lnSpc>
            </a:pPr>
            <a:r>
              <a:rPr lang="de-DE" sz="1400" dirty="0">
                <a:latin typeface="+mn-lt"/>
              </a:rPr>
              <a:t>Gut gegen Heißhunger: 11 g Protein pro Tüte sorgen dafür, dass Du Dich länger satt fühlst.</a:t>
            </a:r>
          </a:p>
          <a:p>
            <a:pPr>
              <a:lnSpc>
                <a:spcPct val="100000"/>
              </a:lnSpc>
            </a:pPr>
            <a:r>
              <a:rPr lang="de-DE" sz="1400" dirty="0">
                <a:latin typeface="+mn-lt"/>
              </a:rPr>
              <a:t>Bleib in Bewegung: gute Fette, Kohlenhydrate und viel Protein für einen Energieschub.</a:t>
            </a:r>
          </a:p>
          <a:p>
            <a:pPr>
              <a:lnSpc>
                <a:spcPct val="100000"/>
              </a:lnSpc>
            </a:pPr>
            <a:r>
              <a:rPr lang="de-DE" sz="1400" dirty="0">
                <a:latin typeface="+mn-lt"/>
              </a:rPr>
              <a:t>Auf Pflanzenbasis: etwas für jeden Lebensstil.</a:t>
            </a:r>
            <a:endParaRPr lang="en-US" sz="1400" dirty="0">
              <a:latin typeface="+mn-lt"/>
            </a:endParaRPr>
          </a:p>
        </p:txBody>
      </p:sp>
      <p:sp>
        <p:nvSpPr>
          <p:cNvPr id="6" name="TextBox 5">
            <a:extLst>
              <a:ext uri="{FF2B5EF4-FFF2-40B4-BE49-F238E27FC236}">
                <a16:creationId xmlns:a16="http://schemas.microsoft.com/office/drawing/2014/main" id="{712D931F-D5B6-B7DE-40FA-38978841B923}"/>
              </a:ext>
            </a:extLst>
          </p:cNvPr>
          <p:cNvSpPr txBox="1"/>
          <p:nvPr/>
        </p:nvSpPr>
        <p:spPr>
          <a:xfrm>
            <a:off x="6273600" y="2141820"/>
            <a:ext cx="5276249" cy="1169551"/>
          </a:xfrm>
          <a:prstGeom prst="rect">
            <a:avLst/>
          </a:prstGeom>
          <a:noFill/>
        </p:spPr>
        <p:txBody>
          <a:bodyPr wrap="square">
            <a:spAutoFit/>
          </a:bodyPr>
          <a:lstStyle/>
          <a:p>
            <a:r>
              <a:rPr lang="de-DE" sz="1400" dirty="0"/>
              <a:t>Verführerisch, knusprig, unwiderstehlich. Dieser Snack ist reich an Protein für lang anhaltende Energie. Also wenn Du das nächste Mal Lust auf einen Snack hast, schnappe Dir die Harvest </a:t>
            </a:r>
            <a:r>
              <a:rPr lang="de-DE" sz="1400" dirty="0" err="1"/>
              <a:t>Thins</a:t>
            </a:r>
            <a:r>
              <a:rPr lang="de-DE" sz="1400" dirty="0"/>
              <a:t>™ – ideal für unterwegs und ebenso lecker</a:t>
            </a:r>
          </a:p>
          <a:p>
            <a:r>
              <a:rPr lang="de-DE" sz="1400" dirty="0"/>
              <a:t>wie nahrhaft.</a:t>
            </a:r>
            <a:endParaRPr lang="en-GB" sz="1400" dirty="0"/>
          </a:p>
        </p:txBody>
      </p:sp>
    </p:spTree>
    <p:extLst>
      <p:ext uri="{BB962C8B-B14F-4D97-AF65-F5344CB8AC3E}">
        <p14:creationId xmlns:p14="http://schemas.microsoft.com/office/powerpoint/2010/main" val="37846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150172"/>
            <a:ext cx="5537400" cy="1676400"/>
          </a:xfrm>
        </p:spPr>
        <p:txBody>
          <a:bodyPr/>
          <a:lstStyle/>
          <a:p>
            <a:r>
              <a:rPr lang="en-US" dirty="0"/>
              <a:t>Snack Bites</a:t>
            </a:r>
          </a:p>
        </p:txBody>
      </p:sp>
      <p:sp>
        <p:nvSpPr>
          <p:cNvPr id="6" name="Text Placeholder 3">
            <a:extLst>
              <a:ext uri="{FF2B5EF4-FFF2-40B4-BE49-F238E27FC236}">
                <a16:creationId xmlns:a16="http://schemas.microsoft.com/office/drawing/2014/main" id="{66B66BE6-9D41-5656-A218-402DB85D22C5}"/>
              </a:ext>
            </a:extLst>
          </p:cNvPr>
          <p:cNvSpPr txBox="1">
            <a:spLocks/>
          </p:cNvSpPr>
          <p:nvPr/>
        </p:nvSpPr>
        <p:spPr>
          <a:xfrm>
            <a:off x="6273600" y="3133804"/>
            <a:ext cx="5537400" cy="3574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1400" dirty="0">
                <a:latin typeface="+mn-lt"/>
              </a:rPr>
              <a:t>Völlige Kontrolle. Einzeln verpackt, um das Naschen mit etwas Willenskraft zu erleichtern.</a:t>
            </a:r>
          </a:p>
          <a:p>
            <a:pPr>
              <a:lnSpc>
                <a:spcPct val="100000"/>
              </a:lnSpc>
            </a:pPr>
            <a:r>
              <a:rPr lang="de-DE" sz="1400" dirty="0">
                <a:latin typeface="+mn-lt"/>
              </a:rPr>
              <a:t>Süße Belohnung. Gute Ernährung sollte gut schmecken und sich gut anfühlen.</a:t>
            </a:r>
          </a:p>
          <a:p>
            <a:pPr>
              <a:lnSpc>
                <a:spcPct val="100000"/>
              </a:lnSpc>
            </a:pPr>
            <a:r>
              <a:rPr lang="de-DE" sz="1400" dirty="0">
                <a:latin typeface="+mn-lt"/>
              </a:rPr>
              <a:t>Nasche klüger, nicht schlimmer. 5 g Protein, um länger satt zu bleiben.</a:t>
            </a:r>
          </a:p>
          <a:p>
            <a:pPr>
              <a:lnSpc>
                <a:spcPct val="100000"/>
              </a:lnSpc>
            </a:pPr>
            <a:r>
              <a:rPr lang="de-DE" sz="1400" dirty="0">
                <a:latin typeface="+mn-lt"/>
              </a:rPr>
              <a:t>Ziehe Deinen Reinigungstag einfach durch. Intermittierendes Fasten leicht gemacht.</a:t>
            </a:r>
          </a:p>
          <a:p>
            <a:pPr>
              <a:lnSpc>
                <a:spcPct val="100000"/>
              </a:lnSpc>
            </a:pPr>
            <a:r>
              <a:rPr lang="de-DE" sz="1400" dirty="0">
                <a:latin typeface="+mn-lt"/>
              </a:rPr>
              <a:t>Verzichte auf Stress nicht auf Snacks. 110 Kalorien in jedem Bissen.</a:t>
            </a:r>
            <a:endParaRPr lang="en-US" dirty="0"/>
          </a:p>
        </p:txBody>
      </p:sp>
      <p:sp>
        <p:nvSpPr>
          <p:cNvPr id="7" name="TextBox 6">
            <a:extLst>
              <a:ext uri="{FF2B5EF4-FFF2-40B4-BE49-F238E27FC236}">
                <a16:creationId xmlns:a16="http://schemas.microsoft.com/office/drawing/2014/main" id="{13841A9C-724E-96E4-5AF9-6A7EAE6CF01B}"/>
              </a:ext>
            </a:extLst>
          </p:cNvPr>
          <p:cNvSpPr txBox="1"/>
          <p:nvPr/>
        </p:nvSpPr>
        <p:spPr>
          <a:xfrm>
            <a:off x="6273600" y="1951696"/>
            <a:ext cx="5276249" cy="1169551"/>
          </a:xfrm>
          <a:prstGeom prst="rect">
            <a:avLst/>
          </a:prstGeom>
          <a:noFill/>
        </p:spPr>
        <p:txBody>
          <a:bodyPr wrap="square">
            <a:spAutoFit/>
          </a:bodyPr>
          <a:lstStyle/>
          <a:p>
            <a:r>
              <a:rPr lang="de-DE" sz="1400" dirty="0"/>
              <a:t>Das Leben ist zu kurz, um auf tolle Snacks zu verzichten, vor allem auf solche, die super sättigend sind und aus gesunden Zutaten bestehen. Du suchst etwas, das gut schmeckt und den Heißhunger stillt? Es ist viel zu gut, um wahr zu sein – dies sind Snack </a:t>
            </a:r>
            <a:r>
              <a:rPr lang="de-DE" sz="1400" dirty="0" err="1"/>
              <a:t>Bites</a:t>
            </a:r>
            <a:r>
              <a:rPr lang="de-DE" sz="1400" dirty="0"/>
              <a:t>.</a:t>
            </a:r>
            <a:endParaRPr lang="en-GB" sz="1400" dirty="0"/>
          </a:p>
        </p:txBody>
      </p:sp>
      <p:pic>
        <p:nvPicPr>
          <p:cNvPr id="2" name="Picture 1" descr="A picture containing cup, table, drink, food&#10;&#10;Description automatically generated">
            <a:extLst>
              <a:ext uri="{FF2B5EF4-FFF2-40B4-BE49-F238E27FC236}">
                <a16:creationId xmlns:a16="http://schemas.microsoft.com/office/drawing/2014/main" id="{BA5B28CF-838D-BBFB-09FE-6071719F4E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18400" cy="6858000"/>
          </a:xfrm>
          <a:prstGeom prst="rect">
            <a:avLst/>
          </a:prstGeom>
        </p:spPr>
      </p:pic>
      <p:pic>
        <p:nvPicPr>
          <p:cNvPr id="4" name="Picture 3" descr="A picture containing cake, piece, indoor, slice&#10;&#10;Description automatically generated">
            <a:extLst>
              <a:ext uri="{FF2B5EF4-FFF2-40B4-BE49-F238E27FC236}">
                <a16:creationId xmlns:a16="http://schemas.microsoft.com/office/drawing/2014/main" id="{019D7491-2AA6-B13C-38B3-0DFCBD896F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Tree>
    <p:extLst>
      <p:ext uri="{BB962C8B-B14F-4D97-AF65-F5344CB8AC3E}">
        <p14:creationId xmlns:p14="http://schemas.microsoft.com/office/powerpoint/2010/main" val="74410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ocolate, dirty, dessert&#10;&#10;Description automatically generated">
            <a:extLst>
              <a:ext uri="{FF2B5EF4-FFF2-40B4-BE49-F238E27FC236}">
                <a16:creationId xmlns:a16="http://schemas.microsoft.com/office/drawing/2014/main" id="{15F2DC8B-AD06-DFBD-4BDA-55D426FFCA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5" y="0"/>
            <a:ext cx="5923535"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975"/>
            <a:ext cx="5918400" cy="1676400"/>
          </a:xfrm>
        </p:spPr>
        <p:txBody>
          <a:bodyPr/>
          <a:lstStyle/>
          <a:p>
            <a:r>
              <a:rPr lang="en-US" dirty="0"/>
              <a:t>Whole Blend </a:t>
            </a:r>
            <a:r>
              <a:rPr lang="en-US" dirty="0" err="1"/>
              <a:t>IsaLean</a:t>
            </a:r>
            <a:r>
              <a:rPr lang="en-GB" dirty="0"/>
              <a:t>™</a:t>
            </a:r>
            <a:r>
              <a:rPr lang="en-US" dirty="0"/>
              <a:t> Riegel</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341694" y="2982743"/>
            <a:ext cx="5537400" cy="3803540"/>
          </a:xfrm>
        </p:spPr>
        <p:txBody>
          <a:bodyPr>
            <a:noAutofit/>
          </a:bodyPr>
          <a:lstStyle/>
          <a:p>
            <a:pPr>
              <a:lnSpc>
                <a:spcPct val="100000"/>
              </a:lnSpc>
            </a:pPr>
            <a:r>
              <a:rPr lang="de-DE" sz="1400" dirty="0">
                <a:latin typeface="+mn-lt"/>
              </a:rPr>
              <a:t>Ernährungsphysiologisch ausgewogen: Eine Mischung aus Protein, komplexen Kohlenhydraten, gesunden Fetten sowie Vitaminen und Mineralstoffen in nur 222 Kalorien.</a:t>
            </a:r>
          </a:p>
          <a:p>
            <a:pPr>
              <a:lnSpc>
                <a:spcPct val="100000"/>
              </a:lnSpc>
            </a:pPr>
            <a:r>
              <a:rPr lang="de-DE" sz="1400" dirty="0">
                <a:latin typeface="+mn-lt"/>
              </a:rPr>
              <a:t>Verstecktes Gemüse: Vitamine und Mineralstoffe aus einer vollständigen Bio-Gemüsemischung aus Brokkoli, Spinat, Grünkohl, Chlorella, Süßkartoffel und </a:t>
            </a:r>
            <a:r>
              <a:rPr lang="de-DE" sz="1400" dirty="0" err="1">
                <a:latin typeface="+mn-lt"/>
              </a:rPr>
              <a:t>Maitake</a:t>
            </a:r>
            <a:r>
              <a:rPr lang="de-DE" sz="1400" dirty="0">
                <a:latin typeface="+mn-lt"/>
              </a:rPr>
              <a:t>-Pilzen.</a:t>
            </a:r>
          </a:p>
          <a:p>
            <a:pPr>
              <a:lnSpc>
                <a:spcPct val="100000"/>
              </a:lnSpc>
            </a:pPr>
            <a:r>
              <a:rPr lang="de-DE" sz="1400" dirty="0">
                <a:latin typeface="+mn-lt"/>
              </a:rPr>
              <a:t>Die schlanke Lösung: 20 Gramm Molke- und Milchprotein, damit Du Dich zwischen den Mahlzeiten oder nach dem Training satt fühlst.</a:t>
            </a:r>
          </a:p>
          <a:p>
            <a:pPr>
              <a:lnSpc>
                <a:spcPct val="100000"/>
              </a:lnSpc>
            </a:pPr>
            <a:r>
              <a:rPr lang="de-DE" sz="1400" dirty="0">
                <a:latin typeface="+mn-lt"/>
              </a:rPr>
              <a:t>Natürlich süß: Dein Gaumen wird es nicht glauben, aber es ist weniger als 1 Gramm zugesetzter Zucker enthalten.</a:t>
            </a:r>
          </a:p>
          <a:p>
            <a:pPr>
              <a:lnSpc>
                <a:spcPct val="100000"/>
              </a:lnSpc>
            </a:pPr>
            <a:r>
              <a:rPr lang="de-DE" sz="1400" dirty="0">
                <a:latin typeface="+mn-lt"/>
              </a:rPr>
              <a:t>Booster für das Sättigungsgefühl: 12,5 g Ballaststoffe in jedem Riegel helfen Dir, Dich satt zu fühlen und Dein Verdauungssystem gesund zu halten</a:t>
            </a:r>
            <a:endParaRPr lang="en-GB" sz="1400" dirty="0">
              <a:latin typeface="+mn-lt"/>
            </a:endParaRPr>
          </a:p>
        </p:txBody>
      </p:sp>
      <p:sp>
        <p:nvSpPr>
          <p:cNvPr id="6" name="TextBox 5">
            <a:extLst>
              <a:ext uri="{FF2B5EF4-FFF2-40B4-BE49-F238E27FC236}">
                <a16:creationId xmlns:a16="http://schemas.microsoft.com/office/drawing/2014/main" id="{8E64F43C-72DC-290C-CAF4-3C64BFB27F53}"/>
              </a:ext>
            </a:extLst>
          </p:cNvPr>
          <p:cNvSpPr txBox="1"/>
          <p:nvPr/>
        </p:nvSpPr>
        <p:spPr>
          <a:xfrm>
            <a:off x="6273600" y="1813192"/>
            <a:ext cx="4841243" cy="1169551"/>
          </a:xfrm>
          <a:prstGeom prst="rect">
            <a:avLst/>
          </a:prstGeom>
          <a:noFill/>
        </p:spPr>
        <p:txBody>
          <a:bodyPr wrap="square">
            <a:spAutoFit/>
          </a:bodyPr>
          <a:lstStyle/>
          <a:p>
            <a:r>
              <a:rPr lang="de-DE" sz="1400" dirty="0"/>
              <a:t>Das Äußere ist schon zum Anbeißen. Darin verbirgt sich eine Mischung aus biologischem Gemüse und weniger als 1 g zugesetztem Zucker. Damit trägt er zu einer ausgewogenen Ernährung bei. Ja, wir können es auch</a:t>
            </a:r>
          </a:p>
          <a:p>
            <a:r>
              <a:rPr lang="de-DE" sz="1400" dirty="0"/>
              <a:t>nicht ganz glauben </a:t>
            </a:r>
            <a:endParaRPr lang="en-GB" sz="1400" dirty="0"/>
          </a:p>
        </p:txBody>
      </p:sp>
    </p:spTree>
    <p:extLst>
      <p:ext uri="{BB962C8B-B14F-4D97-AF65-F5344CB8AC3E}">
        <p14:creationId xmlns:p14="http://schemas.microsoft.com/office/powerpoint/2010/main" val="3212190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 indoor&#10;&#10;Description automatically generated">
            <a:extLst>
              <a:ext uri="{FF2B5EF4-FFF2-40B4-BE49-F238E27FC236}">
                <a16:creationId xmlns:a16="http://schemas.microsoft.com/office/drawing/2014/main" id="{6D580216-BDD9-7C85-296B-5600010920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
          <a:stretch/>
        </p:blipFill>
        <p:spPr>
          <a:xfrm>
            <a:off x="0" y="-25896"/>
            <a:ext cx="5918400" cy="6883895"/>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25895"/>
            <a:ext cx="5537400" cy="1676400"/>
          </a:xfrm>
        </p:spPr>
        <p:txBody>
          <a:bodyPr/>
          <a:lstStyle/>
          <a:p>
            <a:r>
              <a:rPr lang="en-US" dirty="0"/>
              <a:t>Isagenix Snacks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71806"/>
            <a:ext cx="5537400" cy="2992431"/>
          </a:xfrm>
        </p:spPr>
        <p:txBody>
          <a:bodyPr>
            <a:noAutofit/>
          </a:bodyPr>
          <a:lstStyle/>
          <a:p>
            <a:pPr>
              <a:lnSpc>
                <a:spcPct val="100000"/>
              </a:lnSpc>
            </a:pPr>
            <a:r>
              <a:rPr lang="de-DE" sz="1400" dirty="0">
                <a:latin typeface="+mn-lt"/>
              </a:rPr>
              <a:t>Kalorienbewusste Energiezufuhr. Profitiere von den Vorteilen des Fastens, erhalte aber einen Energie-Boost mit nur 15 Kalorien.</a:t>
            </a:r>
          </a:p>
          <a:p>
            <a:pPr>
              <a:lnSpc>
                <a:spcPct val="100000"/>
              </a:lnSpc>
            </a:pPr>
            <a:r>
              <a:rPr lang="de-DE" sz="1400" dirty="0">
                <a:latin typeface="+mn-lt"/>
              </a:rPr>
              <a:t>Unterstützung des Stoffwechsels: Das Chrom in diesen kleinen Täfelchen unterstützt den Stoffwechsel und den normalen Blutzuckerspiegel* während des Fastens.</a:t>
            </a:r>
          </a:p>
          <a:p>
            <a:pPr>
              <a:lnSpc>
                <a:spcPct val="100000"/>
              </a:lnSpc>
            </a:pPr>
            <a:r>
              <a:rPr lang="de-DE" sz="1400" dirty="0">
                <a:latin typeface="+mn-lt"/>
              </a:rPr>
              <a:t>Fasten ist nicht Dein Ding? Diese Snacks sind nicht nur für Reinigungstage reserviert – einfach genießen, wann immer Du Hunger hast. So einfach ist das.</a:t>
            </a:r>
          </a:p>
          <a:p>
            <a:pPr>
              <a:lnSpc>
                <a:spcPct val="100000"/>
              </a:lnSpc>
            </a:pPr>
            <a:r>
              <a:rPr lang="de-DE" sz="1400" dirty="0">
                <a:latin typeface="+mn-lt"/>
              </a:rPr>
              <a:t>Welchen Geschmack bevorzugst Du? Wenn Dir nach etwas Süßem ist, entscheide Dich für die auf Molke basierte Schoko-Variante oder die pflanzliche Variante mit Wildbeeren-Geschmack.</a:t>
            </a:r>
            <a:endParaRPr lang="nl-NL" sz="1400" dirty="0">
              <a:latin typeface="+mn-lt"/>
            </a:endParaRPr>
          </a:p>
        </p:txBody>
      </p:sp>
      <p:sp>
        <p:nvSpPr>
          <p:cNvPr id="6" name="TextBox 5">
            <a:extLst>
              <a:ext uri="{FF2B5EF4-FFF2-40B4-BE49-F238E27FC236}">
                <a16:creationId xmlns:a16="http://schemas.microsoft.com/office/drawing/2014/main" id="{A07E11FE-E512-AACC-DCE4-DC6A1244894F}"/>
              </a:ext>
            </a:extLst>
          </p:cNvPr>
          <p:cNvSpPr txBox="1"/>
          <p:nvPr/>
        </p:nvSpPr>
        <p:spPr>
          <a:xfrm>
            <a:off x="6273600" y="1877085"/>
            <a:ext cx="4841243" cy="1384995"/>
          </a:xfrm>
          <a:prstGeom prst="rect">
            <a:avLst/>
          </a:prstGeom>
          <a:noFill/>
        </p:spPr>
        <p:txBody>
          <a:bodyPr wrap="square">
            <a:spAutoFit/>
          </a:bodyPr>
          <a:lstStyle/>
          <a:p>
            <a:r>
              <a:rPr lang="de-DE" sz="1400" dirty="0"/>
              <a:t>Wir praktizieren intermittierendes Fasten seit 2002.  Leckere Täfelchen mit Protein, die Deinen Körper mit  Nährstoffen und mit Chrom versorgen, um Deinen</a:t>
            </a:r>
          </a:p>
          <a:p>
            <a:r>
              <a:rPr lang="de-DE" sz="1400" dirty="0"/>
              <a:t>Stoffwechsel und Deinen Blutzuckerspiegel zu unterstützen*. Weil es beim intermittierenden Fasten nicht um kompletten Verzicht gehen sollte.</a:t>
            </a:r>
            <a:endParaRPr lang="en-GB" sz="1400" dirty="0"/>
          </a:p>
        </p:txBody>
      </p:sp>
    </p:spTree>
    <p:extLst>
      <p:ext uri="{BB962C8B-B14F-4D97-AF65-F5344CB8AC3E}">
        <p14:creationId xmlns:p14="http://schemas.microsoft.com/office/powerpoint/2010/main" val="223251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2315610"/>
            <a:ext cx="4264781" cy="2226780"/>
          </a:xfrm>
        </p:spPr>
        <p:txBody>
          <a:bodyPr>
            <a:noAutofit/>
          </a:bodyPr>
          <a:lstStyle/>
          <a:p>
            <a:r>
              <a:rPr lang="en-US" sz="4800" dirty="0">
                <a:latin typeface="+mn-lt"/>
              </a:rPr>
              <a:t>ZUR ERGÄNZUNG </a:t>
            </a:r>
            <a:br>
              <a:rPr lang="en-US" sz="4800" dirty="0">
                <a:latin typeface="+mn-lt"/>
              </a:rPr>
            </a:br>
            <a:r>
              <a:rPr lang="en-US" sz="4800" dirty="0">
                <a:latin typeface="+mn-lt"/>
              </a:rPr>
              <a:t>DER ERNÄHRUNG</a:t>
            </a:r>
          </a:p>
        </p:txBody>
      </p:sp>
    </p:spTree>
    <p:extLst>
      <p:ext uri="{BB962C8B-B14F-4D97-AF65-F5344CB8AC3E}">
        <p14:creationId xmlns:p14="http://schemas.microsoft.com/office/powerpoint/2010/main" val="2909324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10;&#10;Description automatically generated">
            <a:extLst>
              <a:ext uri="{FF2B5EF4-FFF2-40B4-BE49-F238E27FC236}">
                <a16:creationId xmlns:a16="http://schemas.microsoft.com/office/drawing/2014/main" id="{7BB6714F-B10B-BEBD-C0FB-A50B893423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88029"/>
            <a:ext cx="5537400" cy="1676400"/>
          </a:xfrm>
        </p:spPr>
        <p:txBody>
          <a:bodyPr/>
          <a:lstStyle/>
          <a:p>
            <a:r>
              <a:rPr lang="en-US" dirty="0"/>
              <a:t>Greens</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743194"/>
            <a:ext cx="5537400" cy="2664148"/>
          </a:xfrm>
        </p:spPr>
        <p:txBody>
          <a:bodyPr>
            <a:noAutofit/>
          </a:bodyPr>
          <a:lstStyle/>
          <a:p>
            <a:pPr>
              <a:lnSpc>
                <a:spcPct val="100000"/>
              </a:lnSpc>
            </a:pPr>
            <a:r>
              <a:rPr lang="de-DE" sz="1400" dirty="0">
                <a:latin typeface="+mn-lt"/>
              </a:rPr>
              <a:t>Einfach, bequem, lecker. Lass Dich von Deinem turbulenten Alltag nicht davon abbringen, gesunde Gemüsepower zu  genießen. Füge einfach Wasser hinzu und gönne Dir einen Boost mit Spinat, Moringa, Grünkohl, </a:t>
            </a:r>
            <a:r>
              <a:rPr lang="de-DE" sz="1400" dirty="0" err="1">
                <a:latin typeface="+mn-lt"/>
              </a:rPr>
              <a:t>Spirulina</a:t>
            </a:r>
            <a:r>
              <a:rPr lang="de-DE" sz="1400" dirty="0">
                <a:latin typeface="+mn-lt"/>
              </a:rPr>
              <a:t>, Brokkoli und Chlorella.</a:t>
            </a:r>
          </a:p>
          <a:p>
            <a:pPr>
              <a:lnSpc>
                <a:spcPct val="100000"/>
              </a:lnSpc>
            </a:pPr>
            <a:r>
              <a:rPr lang="de-DE" sz="1400" dirty="0">
                <a:latin typeface="+mn-lt"/>
              </a:rPr>
              <a:t>Minimale Verarbeitung für maximalen Nährwert. Greens ist kalt verarbeitet, um einen maximalen Nährstoffgehalt zu bewahren.</a:t>
            </a:r>
          </a:p>
          <a:p>
            <a:pPr>
              <a:lnSpc>
                <a:spcPct val="100000"/>
              </a:lnSpc>
            </a:pPr>
            <a:r>
              <a:rPr lang="de-DE" sz="1400" dirty="0">
                <a:latin typeface="+mn-lt"/>
              </a:rPr>
              <a:t>Alles natürlich. Hergestellt aus ganzem Gemüse, ohne Zuckerzusatz und mit nur 30 Kalorien pro Portion.</a:t>
            </a:r>
          </a:p>
          <a:p>
            <a:pPr>
              <a:lnSpc>
                <a:spcPct val="100000"/>
              </a:lnSpc>
            </a:pPr>
            <a:r>
              <a:rPr lang="de-DE" sz="1400" dirty="0">
                <a:latin typeface="+mn-lt"/>
              </a:rPr>
              <a:t>Quelle für Eisen </a:t>
            </a:r>
            <a:r>
              <a:rPr lang="de-DE" sz="1400" dirty="0" err="1">
                <a:latin typeface="+mn-lt"/>
              </a:rPr>
              <a:t>Eisen</a:t>
            </a:r>
            <a:r>
              <a:rPr lang="de-DE" sz="1400" dirty="0">
                <a:latin typeface="+mn-lt"/>
              </a:rPr>
              <a:t> ist wichtig für die Bildung von roten Blutkörperchen, die Sauerstoff im Körper transportieren und mit jeder Portion Greens gönnst Du Dir 3 mg davon.</a:t>
            </a:r>
            <a:endParaRPr lang="en-GB" sz="1400" dirty="0">
              <a:latin typeface="+mn-lt"/>
            </a:endParaRPr>
          </a:p>
        </p:txBody>
      </p:sp>
      <p:sp>
        <p:nvSpPr>
          <p:cNvPr id="2" name="TextBox 1">
            <a:extLst>
              <a:ext uri="{FF2B5EF4-FFF2-40B4-BE49-F238E27FC236}">
                <a16:creationId xmlns:a16="http://schemas.microsoft.com/office/drawing/2014/main" id="{4E36FE9F-BF3E-2AC6-6AE1-69F0C508D81B}"/>
              </a:ext>
            </a:extLst>
          </p:cNvPr>
          <p:cNvSpPr txBox="1"/>
          <p:nvPr/>
        </p:nvSpPr>
        <p:spPr>
          <a:xfrm>
            <a:off x="6273600" y="1974730"/>
            <a:ext cx="4841243" cy="738664"/>
          </a:xfrm>
          <a:prstGeom prst="rect">
            <a:avLst/>
          </a:prstGeom>
          <a:noFill/>
        </p:spPr>
        <p:txBody>
          <a:bodyPr wrap="square">
            <a:spAutoFit/>
          </a:bodyPr>
          <a:lstStyle/>
          <a:p>
            <a:r>
              <a:rPr lang="de-DE" sz="1400" dirty="0"/>
              <a:t>Greens von </a:t>
            </a:r>
            <a:r>
              <a:rPr lang="de-DE" sz="1400" dirty="0" err="1"/>
              <a:t>Isagenix</a:t>
            </a:r>
            <a:r>
              <a:rPr lang="de-DE" sz="1400" dirty="0"/>
              <a:t> schmeckt hervorragend. Wir wiederholen das noch einmal für alle, die es noch nicht wissen haben: Schmeckt fruchtig und wunderbar lecker!</a:t>
            </a:r>
            <a:endParaRPr lang="en-GB" sz="1400" dirty="0"/>
          </a:p>
        </p:txBody>
      </p:sp>
    </p:spTree>
    <p:extLst>
      <p:ext uri="{BB962C8B-B14F-4D97-AF65-F5344CB8AC3E}">
        <p14:creationId xmlns:p14="http://schemas.microsoft.com/office/powerpoint/2010/main" val="4218508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blue, feet&#10;&#10;Description automatically generated">
            <a:extLst>
              <a:ext uri="{FF2B5EF4-FFF2-40B4-BE49-F238E27FC236}">
                <a16:creationId xmlns:a16="http://schemas.microsoft.com/office/drawing/2014/main" id="{E7782ABA-2126-183D-A49F-7B68351E5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7"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55844" y="61404"/>
            <a:ext cx="5537400" cy="1676400"/>
          </a:xfrm>
        </p:spPr>
        <p:txBody>
          <a:bodyPr/>
          <a:lstStyle/>
          <a:p>
            <a:r>
              <a:rPr lang="en-US" dirty="0"/>
              <a:t>e-Shot</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55844" y="3997922"/>
            <a:ext cx="5537400" cy="1874036"/>
          </a:xfrm>
        </p:spPr>
        <p:txBody>
          <a:bodyPr>
            <a:noAutofit/>
          </a:bodyPr>
          <a:lstStyle/>
          <a:p>
            <a:pPr>
              <a:lnSpc>
                <a:spcPct val="100000"/>
              </a:lnSpc>
            </a:pPr>
            <a:r>
              <a:rPr lang="de-DE" sz="1400" dirty="0">
                <a:latin typeface="+mn-lt"/>
              </a:rPr>
              <a:t>Mehr Energie: 80 mg pflanzliches Koffein aus grünem Tee und Yerba Mate.</a:t>
            </a:r>
          </a:p>
          <a:p>
            <a:pPr>
              <a:lnSpc>
                <a:spcPct val="100000"/>
              </a:lnSpc>
            </a:pPr>
            <a:r>
              <a:rPr lang="de-DE" sz="1400" dirty="0">
                <a:latin typeface="+mn-lt"/>
              </a:rPr>
              <a:t>Mehr schaffen: Hol‘ Dir den Booster für Dein Training und Deinen Alltag.</a:t>
            </a:r>
          </a:p>
          <a:p>
            <a:pPr>
              <a:lnSpc>
                <a:spcPct val="100000"/>
              </a:lnSpc>
            </a:pPr>
            <a:r>
              <a:rPr lang="de-DE" sz="1400" dirty="0">
                <a:latin typeface="+mn-lt"/>
              </a:rPr>
              <a:t>Pflanzenpower: eine einzigartige Mischung aus Sibirischem Ginseng, Weißdornbeere und </a:t>
            </a:r>
            <a:r>
              <a:rPr lang="de-DE" sz="1400" dirty="0" err="1">
                <a:latin typeface="+mn-lt"/>
              </a:rPr>
              <a:t>Schisandra</a:t>
            </a:r>
            <a:r>
              <a:rPr lang="de-DE" sz="1400" dirty="0">
                <a:latin typeface="+mn-lt"/>
              </a:rPr>
              <a:t>.</a:t>
            </a:r>
          </a:p>
          <a:p>
            <a:pPr>
              <a:lnSpc>
                <a:spcPct val="100000"/>
              </a:lnSpc>
            </a:pPr>
            <a:r>
              <a:rPr lang="de-DE" sz="1400" dirty="0">
                <a:latin typeface="+mn-lt"/>
              </a:rPr>
              <a:t>Absolut natürlich: ohne künstliche Aromen, Farb- oder Süßstoffe</a:t>
            </a:r>
            <a:endParaRPr lang="en-US" sz="1400" dirty="0">
              <a:latin typeface="+mn-lt"/>
            </a:endParaRPr>
          </a:p>
        </p:txBody>
      </p:sp>
      <p:sp>
        <p:nvSpPr>
          <p:cNvPr id="5" name="TextBox 4">
            <a:extLst>
              <a:ext uri="{FF2B5EF4-FFF2-40B4-BE49-F238E27FC236}">
                <a16:creationId xmlns:a16="http://schemas.microsoft.com/office/drawing/2014/main" id="{D224EC2D-A7D7-2977-46F4-8A51F0F708A2}"/>
              </a:ext>
            </a:extLst>
          </p:cNvPr>
          <p:cNvSpPr txBox="1"/>
          <p:nvPr/>
        </p:nvSpPr>
        <p:spPr>
          <a:xfrm>
            <a:off x="6273600" y="1960551"/>
            <a:ext cx="5208974" cy="1815882"/>
          </a:xfrm>
          <a:prstGeom prst="rect">
            <a:avLst/>
          </a:prstGeom>
          <a:noFill/>
        </p:spPr>
        <p:txBody>
          <a:bodyPr wrap="square">
            <a:spAutoFit/>
          </a:bodyPr>
          <a:lstStyle/>
          <a:p>
            <a:r>
              <a:rPr lang="de-DE" sz="1400" dirty="0"/>
              <a:t>Billige Energy Shots gibt es überall. Ein pflanzlicher Energy Shot mit natürlich gewonnenem Koffein und erstklassigen Pflanzenwirkstoffen und ohne künstliche Inhaltsstoffe? Deine lange Suche nach einer qualitativ hochwertigen Energiequelle ist nun vorbei.</a:t>
            </a:r>
          </a:p>
          <a:p>
            <a:r>
              <a:rPr lang="de-DE" sz="1400" dirty="0"/>
              <a:t>Energie auf ganz hohem Niveau. Und nur das Beste für Dich: Das reine Koffein von Mutter Natur wird mit einer kraftvollen Mischung aus pflanzlichen Extrakten kombiniert.</a:t>
            </a:r>
            <a:endParaRPr lang="en-GB" sz="1400" dirty="0"/>
          </a:p>
        </p:txBody>
      </p:sp>
    </p:spTree>
    <p:extLst>
      <p:ext uri="{BB962C8B-B14F-4D97-AF65-F5344CB8AC3E}">
        <p14:creationId xmlns:p14="http://schemas.microsoft.com/office/powerpoint/2010/main" val="5223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guitar&#10;&#10;Description automatically generated with medium confidence">
            <a:extLst>
              <a:ext uri="{FF2B5EF4-FFF2-40B4-BE49-F238E27FC236}">
                <a16:creationId xmlns:a16="http://schemas.microsoft.com/office/drawing/2014/main" id="{F6D26C15-9B32-5476-97FE-D8869D2471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8"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70281"/>
            <a:ext cx="5537400" cy="1676400"/>
          </a:xfrm>
        </p:spPr>
        <p:txBody>
          <a:bodyPr/>
          <a:lstStyle/>
          <a:p>
            <a:r>
              <a:rPr lang="en-US" dirty="0"/>
              <a:t>Nootropic Elixir </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499435"/>
            <a:ext cx="5537400" cy="2504350"/>
          </a:xfrm>
        </p:spPr>
        <p:txBody>
          <a:bodyPr>
            <a:noAutofit/>
          </a:bodyPr>
          <a:lstStyle/>
          <a:p>
            <a:pPr>
              <a:lnSpc>
                <a:spcPct val="100000"/>
              </a:lnSpc>
            </a:pPr>
            <a:r>
              <a:rPr lang="de-DE" sz="1400" dirty="0">
                <a:latin typeface="+mn-lt"/>
              </a:rPr>
              <a:t>Erhöhte Fähigkeit, Ablenkungen auszublenden und Deine Produktivität als auch Kreativität* zu steigern, damit Du Deine Ziele erreichen kannst.</a:t>
            </a:r>
          </a:p>
          <a:p>
            <a:pPr>
              <a:lnSpc>
                <a:spcPct val="100000"/>
              </a:lnSpc>
            </a:pPr>
            <a:r>
              <a:rPr lang="de-DE" sz="1400" dirty="0">
                <a:latin typeface="+mn-lt"/>
              </a:rPr>
              <a:t>Sie helfen, kognitive Funktionen wie Denken, Gedächtnis, Wachsamkeit und Konzentration auf Abruf zu verbessern.</a:t>
            </a:r>
          </a:p>
          <a:p>
            <a:pPr>
              <a:lnSpc>
                <a:spcPct val="100000"/>
              </a:lnSpc>
            </a:pPr>
            <a:r>
              <a:rPr lang="de-DE" sz="1400" dirty="0">
                <a:latin typeface="+mn-lt"/>
              </a:rPr>
              <a:t>Natürliche Kombinationen aus Kräutern und pflanzlichen Wirkstoffen, die speziell zur Unterstützung der kognitiven Leistungsfähigkeit eingesetzt werden.</a:t>
            </a:r>
          </a:p>
          <a:p>
            <a:pPr>
              <a:lnSpc>
                <a:spcPct val="100000"/>
              </a:lnSpc>
            </a:pPr>
            <a:r>
              <a:rPr lang="de-DE" sz="1400" dirty="0">
                <a:latin typeface="+mn-lt"/>
              </a:rPr>
              <a:t>Ein wunderschönes, elegantes, trinkfertiges Elixier mit spritzigem Cranberry- und saftigem Traubengeschmack in einem recycelbaren Glasfläschchen.</a:t>
            </a:r>
            <a:endParaRPr lang="en-US" sz="1400" dirty="0">
              <a:latin typeface="+mn-lt"/>
            </a:endParaRPr>
          </a:p>
        </p:txBody>
      </p:sp>
      <p:sp>
        <p:nvSpPr>
          <p:cNvPr id="2" name="TextBox 1">
            <a:extLst>
              <a:ext uri="{FF2B5EF4-FFF2-40B4-BE49-F238E27FC236}">
                <a16:creationId xmlns:a16="http://schemas.microsoft.com/office/drawing/2014/main" id="{3A4EBA62-635E-E489-C4A4-F17F6A8105FB}"/>
              </a:ext>
            </a:extLst>
          </p:cNvPr>
          <p:cNvSpPr txBox="1"/>
          <p:nvPr/>
        </p:nvSpPr>
        <p:spPr>
          <a:xfrm>
            <a:off x="6273600" y="1749917"/>
            <a:ext cx="5389864" cy="1600438"/>
          </a:xfrm>
          <a:prstGeom prst="rect">
            <a:avLst/>
          </a:prstGeom>
          <a:noFill/>
        </p:spPr>
        <p:txBody>
          <a:bodyPr wrap="square">
            <a:spAutoFit/>
          </a:bodyPr>
          <a:lstStyle/>
          <a:p>
            <a:r>
              <a:rPr lang="de-DE" sz="1400" dirty="0"/>
              <a:t>Nootropika sind Inhaltsstoffe, welche die kognitiven Funktionen, wie Gedächtnis, Konzentration und</a:t>
            </a:r>
          </a:p>
          <a:p>
            <a:r>
              <a:rPr lang="de-DE" sz="1400" dirty="0"/>
              <a:t>Aufmerksamkeit unterstützen. Sie wirken, indem sie die Neurotransmitter und Gehirnströme anregen, welche die kognitive Leistungsfähigkeit unterstützt. Das kann dem Gehirn helfen, Dinge wie Müdigkeit, Zögerlichkeit zu meistern und die Aufmerksamkeitsspanne zu steigern.</a:t>
            </a:r>
            <a:endParaRPr lang="en-GB" sz="1400" dirty="0"/>
          </a:p>
        </p:txBody>
      </p:sp>
    </p:spTree>
    <p:extLst>
      <p:ext uri="{BB962C8B-B14F-4D97-AF65-F5344CB8AC3E}">
        <p14:creationId xmlns:p14="http://schemas.microsoft.com/office/powerpoint/2010/main" val="3440474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81000"/>
            <a:ext cx="5537400" cy="1676400"/>
          </a:xfrm>
        </p:spPr>
        <p:txBody>
          <a:bodyPr/>
          <a:lstStyle/>
          <a:p>
            <a:r>
              <a:rPr lang="en-US" dirty="0" err="1"/>
              <a:t>Triotic</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51715" y="3677371"/>
            <a:ext cx="5537400" cy="2522105"/>
          </a:xfrm>
        </p:spPr>
        <p:txBody>
          <a:bodyPr>
            <a:noAutofit/>
          </a:bodyPr>
          <a:lstStyle/>
          <a:p>
            <a:pPr>
              <a:lnSpc>
                <a:spcPct val="100000"/>
              </a:lnSpc>
            </a:pPr>
            <a:r>
              <a:rPr lang="de-DE" sz="1400" dirty="0"/>
              <a:t>Enthält drei klinisch untersuchte probiotische Stämme</a:t>
            </a:r>
          </a:p>
          <a:p>
            <a:pPr>
              <a:lnSpc>
                <a:spcPct val="100000"/>
              </a:lnSpc>
            </a:pPr>
            <a:r>
              <a:rPr lang="de-DE" sz="1400" dirty="0"/>
              <a:t>Leicht zu genießen mit einer besonderen Formel, damit es rasch auf der Zunge zergeht.</a:t>
            </a:r>
          </a:p>
          <a:p>
            <a:pPr>
              <a:lnSpc>
                <a:spcPct val="100000"/>
              </a:lnSpc>
            </a:pPr>
            <a:r>
              <a:rPr lang="de-DE" sz="1400" dirty="0"/>
              <a:t>Für den täglichen Verzehr geeignet.</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2163532"/>
            <a:ext cx="5537400" cy="1169551"/>
          </a:xfrm>
          <a:prstGeom prst="rect">
            <a:avLst/>
          </a:prstGeom>
          <a:noFill/>
        </p:spPr>
        <p:txBody>
          <a:bodyPr wrap="square">
            <a:spAutoFit/>
          </a:bodyPr>
          <a:lstStyle/>
          <a:p>
            <a:r>
              <a:rPr lang="de-DE" sz="1400" dirty="0"/>
              <a:t>Core Moringa </a:t>
            </a:r>
            <a:r>
              <a:rPr lang="de-DE" sz="1400" dirty="0" err="1"/>
              <a:t>Triotic</a:t>
            </a:r>
            <a:r>
              <a:rPr lang="de-DE" sz="1400" dirty="0"/>
              <a:t> enthält eine Mischung aus drei Bakterienstämmen, die als Probiotika bekannt sind - oft als darmfreundliche Bakterien bezeichnet. Diese darmfreundlichen Bakterien sind lebende Mikroorganismen, die eine einzigartige Rolle bei der Unterstützung eines gesunden Verdauungssystems spielen.</a:t>
            </a:r>
            <a:endParaRPr lang="en-GB" sz="1400" dirty="0"/>
          </a:p>
        </p:txBody>
      </p:sp>
      <p:pic>
        <p:nvPicPr>
          <p:cNvPr id="7" name="Picture 6" descr="A close up of a guitar&#10;&#10;Description automatically generated with medium confidence">
            <a:extLst>
              <a:ext uri="{FF2B5EF4-FFF2-40B4-BE49-F238E27FC236}">
                <a16:creationId xmlns:a16="http://schemas.microsoft.com/office/drawing/2014/main" id="{32D70BC1-DF8D-11F0-2EEE-189AC15627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36158" cy="6858000"/>
          </a:xfrm>
          <a:prstGeom prst="rect">
            <a:avLst/>
          </a:prstGeom>
        </p:spPr>
      </p:pic>
      <p:pic>
        <p:nvPicPr>
          <p:cNvPr id="6" name="Picture 5" descr="A picture containing beverage, soup&#10;&#10;Description automatically generated">
            <a:extLst>
              <a:ext uri="{FF2B5EF4-FFF2-40B4-BE49-F238E27FC236}">
                <a16:creationId xmlns:a16="http://schemas.microsoft.com/office/drawing/2014/main" id="{4C0FD7BE-5F27-CE2F-81BC-1B5B22E7DC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spTree>
    <p:extLst>
      <p:ext uri="{BB962C8B-B14F-4D97-AF65-F5344CB8AC3E}">
        <p14:creationId xmlns:p14="http://schemas.microsoft.com/office/powerpoint/2010/main" val="42033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F0DDB-E3D9-AB48-00AC-BB2191A709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Xango</a:t>
            </a:r>
            <a:r>
              <a:rPr lang="en-GB" dirty="0"/>
              <a:t>®</a:t>
            </a:r>
            <a:r>
              <a:rPr lang="en-US" dirty="0"/>
              <a:t> Reserve</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74841"/>
            <a:ext cx="5537400" cy="2522105"/>
          </a:xfrm>
        </p:spPr>
        <p:txBody>
          <a:bodyPr>
            <a:noAutofit/>
          </a:bodyPr>
          <a:lstStyle/>
          <a:p>
            <a:pPr>
              <a:lnSpc>
                <a:spcPct val="100000"/>
              </a:lnSpc>
            </a:pPr>
            <a:r>
              <a:rPr lang="de-DE" sz="1400" dirty="0">
                <a:latin typeface="+mn-lt"/>
              </a:rPr>
              <a:t>Nährstoffreich. Der hohe Gehalt an pflanzlichen Nährstoffen und Phytonährstoffen unterstützt die allgemeine Gesundheit als auch das Wohlbefinden.</a:t>
            </a:r>
          </a:p>
          <a:p>
            <a:pPr>
              <a:lnSpc>
                <a:spcPct val="100000"/>
              </a:lnSpc>
            </a:pPr>
            <a:r>
              <a:rPr lang="de-DE" sz="1400" dirty="0">
                <a:latin typeface="+mn-lt"/>
              </a:rPr>
              <a:t>Alles wird verwendet. Es wird aus der ganzen </a:t>
            </a:r>
            <a:r>
              <a:rPr lang="de-DE" sz="1400" dirty="0" err="1">
                <a:latin typeface="+mn-lt"/>
              </a:rPr>
              <a:t>Mangostanfrucht</a:t>
            </a:r>
            <a:r>
              <a:rPr lang="de-DE" sz="1400" dirty="0">
                <a:latin typeface="+mn-lt"/>
              </a:rPr>
              <a:t> hergestellt, einschließlich Schale, Fruchtfleisch und Samen.</a:t>
            </a:r>
          </a:p>
          <a:p>
            <a:pPr>
              <a:lnSpc>
                <a:spcPct val="100000"/>
              </a:lnSpc>
            </a:pPr>
            <a:r>
              <a:rPr lang="de-DE" sz="1400" dirty="0">
                <a:latin typeface="+mn-lt"/>
              </a:rPr>
              <a:t>Unterstützt Deine allgemeine Gesundheit und das Wohlbefinden. Stärke Dich täglich durch den </a:t>
            </a:r>
            <a:r>
              <a:rPr lang="de-DE" sz="1400" dirty="0" err="1">
                <a:latin typeface="+mn-lt"/>
              </a:rPr>
              <a:t>Superfruit</a:t>
            </a:r>
            <a:r>
              <a:rPr lang="de-DE" sz="1400" dirty="0">
                <a:latin typeface="+mn-lt"/>
              </a:rPr>
              <a:t>-Saft für die besten Ergebnisse.</a:t>
            </a:r>
          </a:p>
          <a:p>
            <a:pPr>
              <a:lnSpc>
                <a:spcPct val="100000"/>
              </a:lnSpc>
            </a:pPr>
            <a:r>
              <a:rPr lang="de-DE" sz="1400" dirty="0">
                <a:latin typeface="+mn-lt"/>
              </a:rPr>
              <a:t>Alles naturbelassen. Keine künstlichen Aromen oder Farbstoffe.</a:t>
            </a:r>
          </a:p>
          <a:p>
            <a:pPr>
              <a:lnSpc>
                <a:spcPct val="100000"/>
              </a:lnSpc>
            </a:pPr>
            <a:r>
              <a:rPr lang="de-DE" sz="1400" dirty="0">
                <a:latin typeface="+mn-lt"/>
              </a:rPr>
              <a:t>Natürlich süß. Die komplette Süße stammt aus natürlichen Früchten, ganz ohne zusätzlichen Zucker.</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954107"/>
          </a:xfrm>
          <a:prstGeom prst="rect">
            <a:avLst/>
          </a:prstGeom>
          <a:noFill/>
        </p:spPr>
        <p:txBody>
          <a:bodyPr wrap="square">
            <a:spAutoFit/>
          </a:bodyPr>
          <a:lstStyle/>
          <a:p>
            <a:r>
              <a:rPr lang="de-DE" sz="1400" dirty="0"/>
              <a:t>Das süß-spritzige </a:t>
            </a:r>
            <a:r>
              <a:rPr lang="de-DE" sz="1400" dirty="0" err="1"/>
              <a:t>Xango</a:t>
            </a:r>
            <a:r>
              <a:rPr lang="de-DE" sz="1400" dirty="0"/>
              <a:t> Reserva ist ein natürliches Fruchtgetränk, das die Gesundheit und das Wohlbefinden Deines Körpers mit der nährstoffreichen Superfrucht </a:t>
            </a:r>
            <a:r>
              <a:rPr lang="de-DE" sz="1400" dirty="0" err="1"/>
              <a:t>Mangostan</a:t>
            </a:r>
            <a:r>
              <a:rPr lang="de-DE" sz="1400" dirty="0"/>
              <a:t> unterstützt.</a:t>
            </a:r>
            <a:endParaRPr lang="en-GB" sz="1400" dirty="0"/>
          </a:p>
        </p:txBody>
      </p:sp>
    </p:spTree>
    <p:extLst>
      <p:ext uri="{BB962C8B-B14F-4D97-AF65-F5344CB8AC3E}">
        <p14:creationId xmlns:p14="http://schemas.microsoft.com/office/powerpoint/2010/main" val="2852908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66DA7D-5C0A-70F6-77C9-1EBE1FD8B1DF}"/>
              </a:ext>
            </a:extLst>
          </p:cNvPr>
          <p:cNvSpPr/>
          <p:nvPr/>
        </p:nvSpPr>
        <p:spPr>
          <a:xfrm>
            <a:off x="921349" y="1744771"/>
            <a:ext cx="5273389" cy="4759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9744AF67-E359-3EA7-2243-720512370786}"/>
              </a:ext>
            </a:extLst>
          </p:cNvPr>
          <p:cNvSpPr/>
          <p:nvPr/>
        </p:nvSpPr>
        <p:spPr>
          <a:xfrm>
            <a:off x="2238960" y="707635"/>
            <a:ext cx="9255985" cy="978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9634DC09-0B65-409B-D913-E6E9BEA3D9BD}"/>
              </a:ext>
            </a:extLst>
          </p:cNvPr>
          <p:cNvSpPr txBox="1">
            <a:spLocks/>
          </p:cNvSpPr>
          <p:nvPr/>
        </p:nvSpPr>
        <p:spPr>
          <a:xfrm>
            <a:off x="2430181" y="668495"/>
            <a:ext cx="1845605" cy="486263"/>
          </a:xfrm>
          <a:prstGeom prst="rect">
            <a:avLst/>
          </a:prstGeom>
        </p:spPr>
        <p:txBody>
          <a:bodyPr>
            <a:normAutofit/>
          </a:bodyPr>
          <a:lstStyle>
            <a:lvl1pPr algn="ctr" defTabSz="914400" rtl="0" eaLnBrk="1" latinLnBrk="0" hangingPunct="1">
              <a:lnSpc>
                <a:spcPct val="90000"/>
              </a:lnSpc>
              <a:spcBef>
                <a:spcPct val="0"/>
              </a:spcBef>
              <a:buNone/>
              <a:defRPr sz="3600" b="1" i="0" kern="1200">
                <a:solidFill>
                  <a:schemeClr val="tx1"/>
                </a:solidFill>
                <a:latin typeface="Superior Title Bold"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545859"/>
                </a:solidFill>
                <a:effectLst/>
                <a:uLnTx/>
                <a:uFillTx/>
                <a:latin typeface="Arial" panose="020B0604020202020204"/>
                <a:ea typeface="+mj-ea"/>
                <a:cs typeface="+mj-cs"/>
              </a:rPr>
              <a:t>Integrit</a:t>
            </a:r>
            <a:r>
              <a:rPr lang="en-GB" sz="2800" dirty="0">
                <a:solidFill>
                  <a:srgbClr val="545859"/>
                </a:solidFill>
                <a:latin typeface="Arial" panose="020B0604020202020204"/>
              </a:rPr>
              <a:t>ä</a:t>
            </a:r>
            <a:r>
              <a:rPr kumimoji="0" lang="en-GB" sz="2800" b="1" i="0" u="none" strike="noStrike" kern="1200" cap="none" spc="0" normalizeH="0" baseline="0" noProof="0" dirty="0">
                <a:ln>
                  <a:noFill/>
                </a:ln>
                <a:solidFill>
                  <a:srgbClr val="545859"/>
                </a:solidFill>
                <a:effectLst/>
                <a:uLnTx/>
                <a:uFillTx/>
                <a:latin typeface="Arial" panose="020B0604020202020204"/>
                <a:ea typeface="+mj-ea"/>
                <a:cs typeface="+mj-cs"/>
              </a:rPr>
              <a:t>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rgbClr val="545859"/>
              </a:solidFill>
              <a:effectLst/>
              <a:uLnTx/>
              <a:uFillTx/>
              <a:latin typeface="Arial" panose="020B0604020202020204"/>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545859"/>
              </a:solidFill>
              <a:effectLst/>
              <a:uLnTx/>
              <a:uFillTx/>
              <a:latin typeface="Arial" panose="020B0604020202020204"/>
              <a:ea typeface="+mj-ea"/>
              <a:cs typeface="+mj-cs"/>
            </a:endParaRPr>
          </a:p>
        </p:txBody>
      </p:sp>
      <p:sp>
        <p:nvSpPr>
          <p:cNvPr id="5" name="Text Placeholder 5">
            <a:extLst>
              <a:ext uri="{FF2B5EF4-FFF2-40B4-BE49-F238E27FC236}">
                <a16:creationId xmlns:a16="http://schemas.microsoft.com/office/drawing/2014/main" id="{EC2D46A5-9645-999C-74EF-8E1995475B73}"/>
              </a:ext>
            </a:extLst>
          </p:cNvPr>
          <p:cNvSpPr txBox="1">
            <a:spLocks/>
          </p:cNvSpPr>
          <p:nvPr/>
        </p:nvSpPr>
        <p:spPr>
          <a:xfrm>
            <a:off x="2494576" y="1211038"/>
            <a:ext cx="9534292" cy="771883"/>
          </a:xfrm>
          <a:prstGeom prst="rect">
            <a:avLst/>
          </a:prstGeom>
        </p:spPr>
        <p:txBody>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b="0" i="0" kern="1200">
                <a:solidFill>
                  <a:schemeClr val="tx1"/>
                </a:solidFill>
                <a:latin typeface="Proxima Nova Light" panose="02000506030000020004"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b="0" i="0" kern="1200">
                <a:solidFill>
                  <a:schemeClr val="tx1"/>
                </a:solidFill>
                <a:latin typeface="Proxima Nova Light" panose="02000506030000020004" pitchFamily="2" charset="0"/>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b="0" i="0" kern="1200">
                <a:solidFill>
                  <a:schemeClr val="tx1"/>
                </a:solidFill>
                <a:latin typeface="Proxima Nova Light" panose="02000506030000020004" pitchFamily="2" charset="0"/>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b="0" i="0" kern="1200">
                <a:solidFill>
                  <a:schemeClr val="tx1"/>
                </a:solidFill>
                <a:latin typeface="Proxima Nova Ligh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778B"/>
              </a:buClr>
              <a:buSzTx/>
              <a:buFont typeface="Arial" panose="020B0604020202020204" pitchFamily="34" charset="0"/>
              <a:buNone/>
              <a:tabLst/>
              <a:defRPr/>
            </a:pPr>
            <a:r>
              <a:rPr lang="de-DE" sz="1800" dirty="0">
                <a:solidFill>
                  <a:srgbClr val="545859"/>
                </a:solidFill>
                <a:latin typeface="Arial" panose="020B0604020202020204"/>
                <a:cs typeface="Gill Sans Light" panose="020B0302020104020203" pitchFamily="34" charset="-79"/>
              </a:rPr>
              <a:t>Wir bleiben beständig in unserer Verpflichtung, immer das Richtige auf den stets besten Weg zu tun.​</a:t>
            </a:r>
            <a:endParaRPr lang="en-GB" sz="1800" dirty="0">
              <a:solidFill>
                <a:srgbClr val="545859"/>
              </a:solidFill>
              <a:latin typeface="Arial" panose="020B0604020202020204"/>
              <a:cs typeface="Gill Sans Light" panose="020B0302020104020203" pitchFamily="34" charset="-79"/>
            </a:endParaRPr>
          </a:p>
          <a:p>
            <a:pPr marL="0" marR="0" lvl="0" indent="0" algn="l" defTabSz="914400" rtl="0" eaLnBrk="1" fontAlgn="auto" latinLnBrk="0" hangingPunct="1">
              <a:lnSpc>
                <a:spcPct val="90000"/>
              </a:lnSpc>
              <a:spcBef>
                <a:spcPts val="1000"/>
              </a:spcBef>
              <a:spcAft>
                <a:spcPts val="0"/>
              </a:spcAft>
              <a:buClr>
                <a:srgbClr val="00778B"/>
              </a:buClr>
              <a:buSzTx/>
              <a:buFont typeface="Arial" panose="020B0604020202020204" pitchFamily="34" charset="0"/>
              <a:buNone/>
              <a:tabLst/>
              <a:defRPr/>
            </a:pPr>
            <a:endParaRPr kumimoji="0" lang="en-GB" sz="1800" b="0" i="0" u="none" strike="noStrike" kern="1200" cap="none" spc="0" normalizeH="0" baseline="0" noProof="0" dirty="0">
              <a:ln>
                <a:noFill/>
              </a:ln>
              <a:solidFill>
                <a:srgbClr val="545859"/>
              </a:solidFill>
              <a:effectLst/>
              <a:uLnTx/>
              <a:uFillTx/>
              <a:latin typeface="Arial" panose="020B0604020202020204"/>
              <a:ea typeface="+mn-ea"/>
              <a:cs typeface="Gill Sans Light" panose="020B0302020104020203" pitchFamily="34" charset="-79"/>
            </a:endParaRPr>
          </a:p>
          <a:p>
            <a:pPr marL="0" marR="0" lvl="0" indent="0" algn="l" defTabSz="914400" rtl="0" eaLnBrk="1" fontAlgn="auto" latinLnBrk="0" hangingPunct="1">
              <a:lnSpc>
                <a:spcPct val="90000"/>
              </a:lnSpc>
              <a:spcBef>
                <a:spcPts val="1000"/>
              </a:spcBef>
              <a:spcAft>
                <a:spcPts val="0"/>
              </a:spcAft>
              <a:buClr>
                <a:srgbClr val="00778B"/>
              </a:buClr>
              <a:buSzTx/>
              <a:buFont typeface="Arial" panose="020B0604020202020204" pitchFamily="34" charset="0"/>
              <a:buNone/>
              <a:tabLst/>
              <a:defRPr/>
            </a:pPr>
            <a:endParaRPr kumimoji="0" lang="nl-NL" sz="2800" b="0" i="0" u="none" strike="noStrike" kern="1200" cap="none" spc="0" normalizeH="0" baseline="0" noProof="0" dirty="0">
              <a:ln>
                <a:noFill/>
              </a:ln>
              <a:solidFill>
                <a:srgbClr val="545859"/>
              </a:solidFill>
              <a:effectLst/>
              <a:uLnTx/>
              <a:uFillTx/>
              <a:latin typeface="Arial" panose="020B0604020202020204"/>
              <a:ea typeface="+mn-ea"/>
              <a:cs typeface="Gill Sans Light" panose="020B0302020104020203" pitchFamily="34" charset="-79"/>
            </a:endParaRPr>
          </a:p>
        </p:txBody>
      </p:sp>
      <p:sp>
        <p:nvSpPr>
          <p:cNvPr id="6" name="TextBox 5">
            <a:extLst>
              <a:ext uri="{FF2B5EF4-FFF2-40B4-BE49-F238E27FC236}">
                <a16:creationId xmlns:a16="http://schemas.microsoft.com/office/drawing/2014/main" id="{82403F62-90D2-FF25-353B-3137FE70301C}"/>
              </a:ext>
            </a:extLst>
          </p:cNvPr>
          <p:cNvSpPr txBox="1"/>
          <p:nvPr/>
        </p:nvSpPr>
        <p:spPr>
          <a:xfrm>
            <a:off x="547863" y="1976868"/>
            <a:ext cx="5775664" cy="27084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rgbClr val="00778B">
                    <a:lumMod val="75000"/>
                  </a:srgbClr>
                </a:solidFill>
                <a:latin typeface="Arial" panose="020B0604020202020204"/>
              </a:rPr>
              <a:t>Haftungsausschluss</a:t>
            </a: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t>
            </a:r>
          </a:p>
          <a:p>
            <a:pPr algn="l" rtl="0" fontAlgn="base"/>
            <a:r>
              <a:rPr lang="de-DE" sz="1300" dirty="0">
                <a:solidFill>
                  <a:srgbClr val="545859"/>
                </a:solidFill>
                <a:latin typeface="Arial" panose="020B0604020202020204"/>
              </a:rPr>
              <a:t>Die Möglichkeit, im Rahmen des </a:t>
            </a:r>
            <a:r>
              <a:rPr lang="en-US" sz="1300" dirty="0">
                <a:solidFill>
                  <a:srgbClr val="545859"/>
                </a:solidFill>
                <a:latin typeface="Arial" panose="020B0604020202020204"/>
              </a:rPr>
              <a:t>​</a:t>
            </a:r>
            <a:br>
              <a:rPr lang="en-US" sz="1300" dirty="0">
                <a:solidFill>
                  <a:srgbClr val="545859"/>
                </a:solidFill>
                <a:latin typeface="Arial" panose="020B0604020202020204"/>
              </a:rPr>
            </a:br>
            <a:r>
              <a:rPr lang="de-DE" sz="1300" dirty="0" err="1">
                <a:solidFill>
                  <a:srgbClr val="545859"/>
                </a:solidFill>
                <a:latin typeface="Arial" panose="020B0604020202020204"/>
              </a:rPr>
              <a:t>Isagenix</a:t>
            </a:r>
            <a:r>
              <a:rPr lang="de-DE" sz="1300" dirty="0">
                <a:solidFill>
                  <a:srgbClr val="545859"/>
                </a:solidFill>
                <a:latin typeface="Arial" panose="020B0604020202020204"/>
              </a:rPr>
              <a:t>-Vergütungsplans einen Verdienst zu erzielen, hängt von vielen Faktoren ab, einschließlich der geschäftlichen, sozialen </a:t>
            </a:r>
            <a:r>
              <a:rPr lang="en-US" sz="1300" dirty="0">
                <a:solidFill>
                  <a:srgbClr val="545859"/>
                </a:solidFill>
                <a:latin typeface="Arial" panose="020B0604020202020204"/>
              </a:rPr>
              <a:t>​</a:t>
            </a:r>
          </a:p>
          <a:p>
            <a:pPr algn="l" rtl="0" fontAlgn="base"/>
            <a:r>
              <a:rPr lang="de-DE" sz="1300" dirty="0">
                <a:solidFill>
                  <a:srgbClr val="545859"/>
                </a:solidFill>
                <a:latin typeface="Arial" panose="020B0604020202020204"/>
              </a:rPr>
              <a:t>und vertrieblichen Fähigkeiten des einzelnen Vertriebspartners [Associates], seines persönlichen Ehrgeizes und seiner Aktivitätsbereitschaft, der Verfügbarkeit von Zeit und finanziellen Ressourcen und des Zugangs zu einem großen Netzwerk von  Familie, Freunden und Geschäftskontakten. </a:t>
            </a:r>
            <a:r>
              <a:rPr lang="de-DE" sz="1300" dirty="0" err="1">
                <a:solidFill>
                  <a:srgbClr val="545859"/>
                </a:solidFill>
                <a:latin typeface="Arial" panose="020B0604020202020204"/>
              </a:rPr>
              <a:t>Isagenix</a:t>
            </a:r>
            <a:r>
              <a:rPr lang="de-DE" sz="1300" dirty="0">
                <a:solidFill>
                  <a:srgbClr val="545859"/>
                </a:solidFill>
                <a:latin typeface="Arial" panose="020B0604020202020204"/>
              </a:rPr>
              <a:t> kann nicht und wird keine bestimmte Verdiensthöhe garantieren. Selbst Vertriebspartner [Associates], die viel Zeit, Mühe und eigenes Geld investieren, </a:t>
            </a:r>
            <a:r>
              <a:rPr lang="en-US" sz="1300" dirty="0">
                <a:solidFill>
                  <a:srgbClr val="545859"/>
                </a:solidFill>
                <a:latin typeface="Arial" panose="020B0604020202020204"/>
              </a:rPr>
              <a:t>​</a:t>
            </a:r>
            <a:r>
              <a:rPr lang="de-DE" sz="1300" dirty="0">
                <a:solidFill>
                  <a:srgbClr val="545859"/>
                </a:solidFill>
                <a:latin typeface="Arial" panose="020B0604020202020204"/>
              </a:rPr>
              <a:t>erzielen möglicherweise keinen nennenswerten Erfolg. </a:t>
            </a:r>
            <a:r>
              <a:rPr lang="en-US" sz="1300" dirty="0">
                <a:solidFill>
                  <a:srgbClr val="545859"/>
                </a:solidFill>
                <a:latin typeface="Arial" panose="020B0604020202020204"/>
              </a:rPr>
              <a:t>​</a:t>
            </a:r>
            <a:r>
              <a:rPr lang="de-DE" sz="1300" dirty="0">
                <a:solidFill>
                  <a:srgbClr val="545859"/>
                </a:solidFill>
                <a:latin typeface="Arial" panose="020B0604020202020204"/>
              </a:rPr>
              <a:t>Den Durchschnittsverdienst finden </a:t>
            </a:r>
            <a:r>
              <a:rPr lang="en-US" sz="1300" dirty="0">
                <a:solidFill>
                  <a:srgbClr val="545859"/>
                </a:solidFill>
                <a:latin typeface="Arial" panose="020B0604020202020204"/>
              </a:rPr>
              <a:t>​</a:t>
            </a:r>
            <a:r>
              <a:rPr lang="de-DE" sz="1300" dirty="0">
                <a:solidFill>
                  <a:srgbClr val="545859"/>
                </a:solidFill>
                <a:latin typeface="Arial" panose="020B0604020202020204"/>
              </a:rPr>
              <a:t>Sie unter isagenixEarnings.com</a:t>
            </a:r>
            <a:endParaRPr lang="en-GB" sz="1300" dirty="0">
              <a:solidFill>
                <a:srgbClr val="545859"/>
              </a:solidFill>
              <a:latin typeface="Arial" panose="020B0604020202020204"/>
            </a:endParaRPr>
          </a:p>
        </p:txBody>
      </p:sp>
      <p:sp>
        <p:nvSpPr>
          <p:cNvPr id="8" name="Rectangle 7">
            <a:extLst>
              <a:ext uri="{FF2B5EF4-FFF2-40B4-BE49-F238E27FC236}">
                <a16:creationId xmlns:a16="http://schemas.microsoft.com/office/drawing/2014/main" id="{E3609696-9F25-A20A-9CA2-47538BAA37AE}"/>
              </a:ext>
            </a:extLst>
          </p:cNvPr>
          <p:cNvSpPr/>
          <p:nvPr/>
        </p:nvSpPr>
        <p:spPr>
          <a:xfrm>
            <a:off x="6124722" y="1751559"/>
            <a:ext cx="5273389" cy="24495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D9050FA-3D31-E685-3807-6B84F25BEDAA}"/>
              </a:ext>
            </a:extLst>
          </p:cNvPr>
          <p:cNvSpPr txBox="1"/>
          <p:nvPr/>
        </p:nvSpPr>
        <p:spPr>
          <a:xfrm>
            <a:off x="573620" y="4743644"/>
            <a:ext cx="5646875" cy="152349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778B">
                    <a:lumMod val="75000"/>
                  </a:srgbClr>
                </a:solidFill>
                <a:latin typeface="Arial" panose="020B0604020202020204"/>
              </a:rPr>
              <a:t>Isagenix Legacy Club</a:t>
            </a: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300" dirty="0">
                <a:solidFill>
                  <a:srgbClr val="545859"/>
                </a:solidFill>
                <a:latin typeface="Arial" panose="020B0604020202020204"/>
              </a:rPr>
              <a:t>Ein </a:t>
            </a:r>
            <a:r>
              <a:rPr lang="de-DE" sz="1300" dirty="0" err="1">
                <a:solidFill>
                  <a:srgbClr val="545859"/>
                </a:solidFill>
                <a:latin typeface="Arial" panose="020B0604020202020204"/>
              </a:rPr>
              <a:t>Isagenix</a:t>
            </a:r>
            <a:r>
              <a:rPr lang="de-DE" sz="1300" dirty="0">
                <a:solidFill>
                  <a:srgbClr val="545859"/>
                </a:solidFill>
                <a:latin typeface="Arial" panose="020B0604020202020204"/>
              </a:rPr>
              <a:t> Legacy Club-Mitglied ist ein Unabhängiger Associate (Vertriebspartner),  dem </a:t>
            </a:r>
            <a:r>
              <a:rPr lang="de-DE" sz="1300" dirty="0" err="1">
                <a:solidFill>
                  <a:srgbClr val="545859"/>
                </a:solidFill>
                <a:latin typeface="Arial" panose="020B0604020202020204"/>
              </a:rPr>
              <a:t>Isagenix</a:t>
            </a:r>
            <a:r>
              <a:rPr lang="de-DE" sz="1300" dirty="0">
                <a:solidFill>
                  <a:srgbClr val="545859"/>
                </a:solidFill>
                <a:latin typeface="Arial" panose="020B0604020202020204"/>
              </a:rPr>
              <a:t> seit seiner Einschreibung insgesamt mindestens 1 Million US-Dollar gezahlt hat. Der Verdienst spiegelt Bruttobeträge wider, in denen keine Geschäftskosten enthalten sind.</a:t>
            </a:r>
            <a:endParaRPr lang="en-GB" sz="1300" dirty="0">
              <a:solidFill>
                <a:srgbClr val="545859"/>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545859"/>
                </a:solidFill>
                <a:effectLst/>
                <a:uLnTx/>
                <a:uFillTx/>
                <a:latin typeface="Arial" panose="020B0604020202020204"/>
                <a:ea typeface="+mn-ea"/>
                <a:cs typeface="+mn-cs"/>
              </a:rPr>
              <a:t> </a:t>
            </a:r>
            <a:endParaRPr kumimoji="0" lang="en-GB" sz="1400" b="0" i="0" u="none" strike="noStrike" kern="1200" cap="none" spc="0" normalizeH="0" baseline="0" noProof="0" dirty="0">
              <a:ln>
                <a:noFill/>
              </a:ln>
              <a:solidFill>
                <a:srgbClr val="545859"/>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D8511877-BE89-CED5-E3B4-411022C3C197}"/>
              </a:ext>
            </a:extLst>
          </p:cNvPr>
          <p:cNvSpPr txBox="1"/>
          <p:nvPr/>
        </p:nvSpPr>
        <p:spPr>
          <a:xfrm>
            <a:off x="6272012" y="1918526"/>
            <a:ext cx="5449399" cy="170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err="1">
                <a:solidFill>
                  <a:srgbClr val="00778B">
                    <a:lumMod val="75000"/>
                  </a:srgbClr>
                </a:solidFill>
                <a:latin typeface="Arial" panose="020B0604020202020204"/>
              </a:rPr>
              <a:t>Haftungsausschluss</a:t>
            </a: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t>
            </a:r>
          </a:p>
          <a:p>
            <a:pPr marR="0" lvl="0" indent="0" fontAlgn="base">
              <a:lnSpc>
                <a:spcPct val="100000"/>
              </a:lnSpc>
              <a:spcBef>
                <a:spcPts val="0"/>
              </a:spcBef>
              <a:spcAft>
                <a:spcPts val="0"/>
              </a:spcAft>
              <a:buClrTx/>
              <a:buSzTx/>
              <a:buFontTx/>
              <a:buNone/>
              <a:tabLst/>
              <a:defRPr/>
            </a:pPr>
            <a:r>
              <a:rPr lang="de-DE" sz="1300" dirty="0">
                <a:solidFill>
                  <a:srgbClr val="545859"/>
                </a:solidFill>
                <a:latin typeface="Arial" panose="020B0604020202020204"/>
              </a:rPr>
              <a:t>Gewichtsverlust, Muskelaufbau, Lebensstil und andere hier dargestellte Ergebnisse spiegeln außergewöhnliche individuelle Erfahrungen von </a:t>
            </a:r>
            <a:r>
              <a:rPr lang="de-DE" sz="1300" dirty="0" err="1">
                <a:solidFill>
                  <a:srgbClr val="545859"/>
                </a:solidFill>
                <a:latin typeface="Arial" panose="020B0604020202020204"/>
              </a:rPr>
              <a:t>Isagenix</a:t>
            </a:r>
            <a:r>
              <a:rPr lang="de-DE" sz="1300" dirty="0">
                <a:solidFill>
                  <a:srgbClr val="545859"/>
                </a:solidFill>
                <a:latin typeface="Arial" panose="020B0604020202020204"/>
              </a:rPr>
              <a:t>-Kunden wider und sollten nicht als typisch oder durchschnittlich ausgelegt werden. Die Ergebnisse variieren je nach persönlicher Leistungsbereitschaft, Körperbeschaffenheit, Essgewohnheiten, Zeit, Bewegung und anderen Faktoren wie genetischer und physiologischer Veranlagung. </a:t>
            </a:r>
            <a:endParaRPr lang="en-GB" sz="1300" dirty="0">
              <a:solidFill>
                <a:srgbClr val="545859"/>
              </a:solidFill>
              <a:latin typeface="Arial" panose="020B0604020202020204"/>
            </a:endParaRPr>
          </a:p>
        </p:txBody>
      </p:sp>
      <p:sp>
        <p:nvSpPr>
          <p:cNvPr id="11" name="TextBox 10">
            <a:extLst>
              <a:ext uri="{FF2B5EF4-FFF2-40B4-BE49-F238E27FC236}">
                <a16:creationId xmlns:a16="http://schemas.microsoft.com/office/drawing/2014/main" id="{3F6A5B91-15AB-8359-808C-B3EA58D82331}"/>
              </a:ext>
            </a:extLst>
          </p:cNvPr>
          <p:cNvSpPr txBox="1"/>
          <p:nvPr/>
        </p:nvSpPr>
        <p:spPr>
          <a:xfrm>
            <a:off x="6272012" y="5095923"/>
            <a:ext cx="5930719" cy="13080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Allgemeine </a:t>
            </a:r>
            <a:r>
              <a:rPr kumimoji="0" lang="en-GB" sz="1400" b="1" i="0" u="none" strike="noStrike" kern="1200" cap="none" spc="0" normalizeH="0" baseline="0" noProof="0" dirty="0" err="1">
                <a:ln>
                  <a:noFill/>
                </a:ln>
                <a:solidFill>
                  <a:srgbClr val="00778B">
                    <a:lumMod val="75000"/>
                  </a:srgbClr>
                </a:solidFill>
                <a:effectLst/>
                <a:uLnTx/>
                <a:uFillTx/>
                <a:latin typeface="Arial" panose="020B0604020202020204"/>
                <a:ea typeface="+mn-ea"/>
                <a:cs typeface="+mn-cs"/>
              </a:rPr>
              <a:t>Hinweise</a:t>
            </a: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t>
            </a:r>
          </a:p>
          <a:p>
            <a:pPr marR="0" lvl="0" indent="0" fontAlgn="base">
              <a:lnSpc>
                <a:spcPct val="100000"/>
              </a:lnSpc>
              <a:spcBef>
                <a:spcPts val="0"/>
              </a:spcBef>
              <a:spcAft>
                <a:spcPts val="0"/>
              </a:spcAft>
              <a:buClrTx/>
              <a:buSzTx/>
              <a:buFontTx/>
              <a:buNone/>
              <a:tabLst/>
              <a:defRPr/>
            </a:pPr>
            <a:r>
              <a:rPr lang="de-DE" sz="1300" dirty="0">
                <a:solidFill>
                  <a:srgbClr val="545859"/>
                </a:solidFill>
                <a:latin typeface="Arial" panose="020B0604020202020204"/>
              </a:rPr>
              <a:t>Die in dieser Präsentation und auf allen Publikationen, Verpackungen und Etiketten enthaltenen Informationen dienen nur allgemeinen Zwecken und sollen Ihnen helfen, sachkundige Entscheidungen zu Ihrer Gesundheit zu treffen.  Es ist nicht als Ersatz für die Beratung durch Ihren Arzt oder medizinisches Fachpersonal zu verstehen.</a:t>
            </a:r>
            <a:endParaRPr lang="en-GB" sz="1300" dirty="0">
              <a:solidFill>
                <a:srgbClr val="545859"/>
              </a:solidFill>
              <a:latin typeface="Arial" panose="020B0604020202020204"/>
            </a:endParaRPr>
          </a:p>
        </p:txBody>
      </p:sp>
      <p:sp>
        <p:nvSpPr>
          <p:cNvPr id="13" name="TextBox 12">
            <a:extLst>
              <a:ext uri="{FF2B5EF4-FFF2-40B4-BE49-F238E27FC236}">
                <a16:creationId xmlns:a16="http://schemas.microsoft.com/office/drawing/2014/main" id="{9981D969-B14D-79AC-7974-46DDC71696D2}"/>
              </a:ext>
            </a:extLst>
          </p:cNvPr>
          <p:cNvSpPr txBox="1"/>
          <p:nvPr/>
        </p:nvSpPr>
        <p:spPr>
          <a:xfrm>
            <a:off x="6272012" y="3695532"/>
            <a:ext cx="5930719" cy="13080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00778B">
                    <a:lumMod val="75000"/>
                  </a:srgbClr>
                </a:solidFill>
                <a:effectLst/>
                <a:uLnTx/>
                <a:uFillTx/>
                <a:latin typeface="Arial" panose="020B0604020202020204"/>
                <a:ea typeface="+mn-ea"/>
                <a:cs typeface="+mn-cs"/>
              </a:rPr>
              <a:t>Sicherheitshinweis</a:t>
            </a:r>
            <a:r>
              <a:rPr kumimoji="0" lang="en-GB" sz="1400" b="1" i="0" u="none" strike="noStrike" kern="1200" cap="none" spc="0" normalizeH="0" baseline="0" noProof="0" dirty="0">
                <a:ln>
                  <a:noFill/>
                </a:ln>
                <a:solidFill>
                  <a:srgbClr val="00778B">
                    <a:lumMod val="75000"/>
                  </a:srgbClr>
                </a:solidFill>
                <a:effectLst/>
                <a:uLnTx/>
                <a:uFillTx/>
                <a:latin typeface="Arial" panose="020B0604020202020204"/>
                <a:ea typeface="+mn-ea"/>
                <a:cs typeface="+mn-cs"/>
              </a:rPr>
              <a:t>:</a:t>
            </a:r>
          </a:p>
          <a:p>
            <a:pPr marR="0" lvl="0" indent="0" fontAlgn="base">
              <a:lnSpc>
                <a:spcPct val="100000"/>
              </a:lnSpc>
              <a:spcBef>
                <a:spcPts val="0"/>
              </a:spcBef>
              <a:spcAft>
                <a:spcPts val="0"/>
              </a:spcAft>
              <a:buClrTx/>
              <a:buSzTx/>
              <a:buFontTx/>
              <a:buNone/>
              <a:tabLst/>
              <a:defRPr/>
            </a:pPr>
            <a:r>
              <a:rPr lang="de-DE" sz="1300" dirty="0">
                <a:solidFill>
                  <a:srgbClr val="545859"/>
                </a:solidFill>
                <a:latin typeface="Arial" panose="020B0604020202020204"/>
              </a:rPr>
              <a:t>Wenn Sie schwanger sind, stillen, ​Diabetiker sind, Medikamente einnehmen, ​an einer Krankheit leiden </a:t>
            </a:r>
            <a:r>
              <a:rPr lang="de-DE" sz="1300" dirty="0" err="1">
                <a:solidFill>
                  <a:srgbClr val="545859"/>
                </a:solidFill>
                <a:latin typeface="Arial" panose="020B0604020202020204"/>
              </a:rPr>
              <a:t>oderein</a:t>
            </a:r>
            <a:r>
              <a:rPr lang="de-DE" sz="1300" dirty="0">
                <a:solidFill>
                  <a:srgbClr val="545859"/>
                </a:solidFill>
                <a:latin typeface="Arial" panose="020B0604020202020204"/>
              </a:rPr>
              <a:t> Gewichtskontrollprogramm</a:t>
            </a:r>
          </a:p>
          <a:p>
            <a:pPr marR="0" lvl="0" indent="0" fontAlgn="base">
              <a:lnSpc>
                <a:spcPct val="100000"/>
              </a:lnSpc>
              <a:spcBef>
                <a:spcPts val="0"/>
              </a:spcBef>
              <a:spcAft>
                <a:spcPts val="0"/>
              </a:spcAft>
              <a:buClrTx/>
              <a:buSzTx/>
              <a:buFontTx/>
              <a:buNone/>
              <a:tabLst/>
              <a:defRPr/>
            </a:pPr>
            <a:r>
              <a:rPr lang="de-DE" sz="1300" dirty="0">
                <a:solidFill>
                  <a:srgbClr val="545859"/>
                </a:solidFill>
                <a:latin typeface="Arial" panose="020B0604020202020204"/>
              </a:rPr>
              <a:t>begonnen haben, konsultieren Sie Ihren Arzt, bevor ​Sie </a:t>
            </a:r>
            <a:r>
              <a:rPr lang="de-DE" sz="1300" dirty="0" err="1">
                <a:solidFill>
                  <a:srgbClr val="545859"/>
                </a:solidFill>
                <a:latin typeface="Arial" panose="020B0604020202020204"/>
              </a:rPr>
              <a:t>Isagenix</a:t>
            </a:r>
            <a:r>
              <a:rPr lang="de-DE" sz="1300" dirty="0">
                <a:solidFill>
                  <a:srgbClr val="545859"/>
                </a:solidFill>
                <a:latin typeface="Arial" panose="020B0604020202020204"/>
              </a:rPr>
              <a:t>-Produkte verwenden oder ​andere Ernährungsumstellungen vornehmen. Stellen Sie die Anwendung ein, sobald unerwünschte Reaktionen auftreten.</a:t>
            </a:r>
            <a:endParaRPr lang="en-GB" sz="1300" dirty="0">
              <a:solidFill>
                <a:srgbClr val="545859"/>
              </a:solidFill>
              <a:latin typeface="Arial" panose="020B0604020202020204"/>
            </a:endParaRPr>
          </a:p>
        </p:txBody>
      </p:sp>
    </p:spTree>
    <p:extLst>
      <p:ext uri="{BB962C8B-B14F-4D97-AF65-F5344CB8AC3E}">
        <p14:creationId xmlns:p14="http://schemas.microsoft.com/office/powerpoint/2010/main" val="3898795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Thermo</a:t>
            </a:r>
            <a:r>
              <a:rPr lang="en-US" dirty="0"/>
              <a:t> GX</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73901"/>
            <a:ext cx="5537400" cy="2522105"/>
          </a:xfrm>
        </p:spPr>
        <p:txBody>
          <a:bodyPr>
            <a:noAutofit/>
          </a:bodyPr>
          <a:lstStyle/>
          <a:p>
            <a:pPr algn="l"/>
            <a:r>
              <a:rPr lang="de-DE" sz="1400" b="0" i="0" u="none" strike="noStrike" baseline="0" dirty="0">
                <a:latin typeface="+mn-lt"/>
              </a:rPr>
              <a:t>Unterstütze Deinen Stoffwechsel: Niacin und Chrom sind dafür bekannt, den Stoffwechsel* zu unterstützen, der die Nahrung abbaut, um Energie und Nährstoffe zu gewinnen – eine wirklich wichtige Aufgabe!</a:t>
            </a:r>
          </a:p>
          <a:p>
            <a:pPr algn="l"/>
            <a:r>
              <a:rPr lang="de-DE" sz="1400" b="0" i="0" u="none" strike="noStrike" baseline="0" dirty="0">
                <a:latin typeface="+mn-lt"/>
              </a:rPr>
              <a:t>Natürliche Mixtur: Mutter Natur weiß es am besten, daher haben wir Grüntee-Extrakt, Kakaosamen, Apfelessig und Cayenne-Pfeffer gemischt, die traditionell verwendet wurden, um den Stoffwechsel anzuregen.</a:t>
            </a:r>
          </a:p>
          <a:p>
            <a:pPr algn="l"/>
            <a:r>
              <a:rPr lang="de-DE" sz="1400" b="0" i="0" u="none" strike="noStrike" baseline="0" dirty="0">
                <a:latin typeface="+mn-lt"/>
              </a:rPr>
              <a:t>Nichts Schädliches: Komplett natürliche Inhaltsstoffe vollkommen ohne Stimulanzien.</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1169551"/>
          </a:xfrm>
          <a:prstGeom prst="rect">
            <a:avLst/>
          </a:prstGeom>
          <a:noFill/>
        </p:spPr>
        <p:txBody>
          <a:bodyPr wrap="square">
            <a:spAutoFit/>
          </a:bodyPr>
          <a:lstStyle/>
          <a:p>
            <a:pPr algn="l"/>
            <a:r>
              <a:rPr lang="de-DE" sz="1400" b="0" i="0" u="none" strike="noStrike" baseline="0" dirty="0"/>
              <a:t>Dein Stoffwechsel ist ein Workaholic. So, jetzt ist es raus. Vielleicht ist es an der Zeit, dass wir ihm ein bisschen helfen – mit natürlichen Zutaten, die dafür bekannt sind, den Stoffwechsel anzukurbeln. Mit Inhaltsstoffen, die selbst Mutter Natur höchstpersönlich gutheißen würde. </a:t>
            </a:r>
            <a:endParaRPr lang="en-GB" sz="1400" dirty="0"/>
          </a:p>
        </p:txBody>
      </p:sp>
      <p:pic>
        <p:nvPicPr>
          <p:cNvPr id="6" name="Picture 5">
            <a:extLst>
              <a:ext uri="{FF2B5EF4-FFF2-40B4-BE49-F238E27FC236}">
                <a16:creationId xmlns:a16="http://schemas.microsoft.com/office/drawing/2014/main" id="{CC877B2C-945E-948B-ABF1-AB2290D4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7" y="0"/>
            <a:ext cx="5970104" cy="6858000"/>
          </a:xfrm>
          <a:prstGeom prst="rect">
            <a:avLst/>
          </a:prstGeom>
        </p:spPr>
      </p:pic>
      <p:pic>
        <p:nvPicPr>
          <p:cNvPr id="8" name="Picture 7" descr="A picture containing table, cup, food, plate&#10;&#10;Description automatically generated">
            <a:extLst>
              <a:ext uri="{FF2B5EF4-FFF2-40B4-BE49-F238E27FC236}">
                <a16:creationId xmlns:a16="http://schemas.microsoft.com/office/drawing/2014/main" id="{E3A29408-83E2-DC6C-83DB-0D1550E785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17" y="-2"/>
            <a:ext cx="5970104" cy="6858001"/>
          </a:xfrm>
          <a:prstGeom prst="rect">
            <a:avLst/>
          </a:prstGeom>
        </p:spPr>
      </p:pic>
    </p:spTree>
    <p:extLst>
      <p:ext uri="{BB962C8B-B14F-4D97-AF65-F5344CB8AC3E}">
        <p14:creationId xmlns:p14="http://schemas.microsoft.com/office/powerpoint/2010/main" val="797754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AAC8B6-FE4F-3223-2E82-54A62ECF82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817" y="-2"/>
            <a:ext cx="5970104"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err="1"/>
              <a:t>IsaMove</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860831"/>
            <a:ext cx="5537400" cy="2522105"/>
          </a:xfrm>
        </p:spPr>
        <p:txBody>
          <a:bodyPr>
            <a:noAutofit/>
          </a:bodyPr>
          <a:lstStyle/>
          <a:p>
            <a:pPr>
              <a:lnSpc>
                <a:spcPct val="100000"/>
              </a:lnSpc>
            </a:pPr>
            <a:r>
              <a:rPr lang="de-DE" sz="1400" dirty="0">
                <a:latin typeface="+mn-lt"/>
              </a:rPr>
              <a:t>Unterstützung während Du schläfst: Verwende </a:t>
            </a:r>
            <a:r>
              <a:rPr lang="de-DE" sz="1400" dirty="0" err="1">
                <a:latin typeface="+mn-lt"/>
              </a:rPr>
              <a:t>IsaMove</a:t>
            </a:r>
            <a:r>
              <a:rPr lang="de-DE" sz="1400" dirty="0">
                <a:latin typeface="+mn-lt"/>
              </a:rPr>
              <a:t> vor dem Schlafengehen, um Dein Verdauungssystem über Nacht sanft anzuregen.</a:t>
            </a:r>
          </a:p>
          <a:p>
            <a:pPr>
              <a:lnSpc>
                <a:spcPct val="100000"/>
              </a:lnSpc>
            </a:pPr>
            <a:r>
              <a:rPr lang="de-DE" sz="1400" dirty="0">
                <a:latin typeface="+mn-lt"/>
              </a:rPr>
              <a:t>Altbewährte Zutaten: Eine Kombination aus den Inhaltsstoffen Magnesium, Pfefferminze, Flohsamenschalen und Eisenkraut, die seit Jahrhunderten zur Unterstützung einer gesunden Verdauung verwendet werden.</a:t>
            </a:r>
          </a:p>
          <a:p>
            <a:pPr>
              <a:lnSpc>
                <a:spcPct val="100000"/>
              </a:lnSpc>
            </a:pPr>
            <a:r>
              <a:rPr lang="de-DE" sz="1400" dirty="0">
                <a:latin typeface="+mn-lt"/>
              </a:rPr>
              <a:t>Alles natürlich: Das bedeutet, absolut kein Abführmittel – Dein Verdauungssystem hat etwas Besseres verdient.</a:t>
            </a:r>
          </a:p>
          <a:p>
            <a:pPr>
              <a:lnSpc>
                <a:spcPct val="100000"/>
              </a:lnSpc>
            </a:pPr>
            <a:r>
              <a:rPr lang="de-DE" sz="1400" dirty="0">
                <a:latin typeface="+mn-lt"/>
              </a:rPr>
              <a:t>Gesund und natürlich: Milchprodukt-frei, </a:t>
            </a:r>
            <a:r>
              <a:rPr lang="de-DE" sz="1400" dirty="0" err="1">
                <a:latin typeface="+mn-lt"/>
              </a:rPr>
              <a:t>gluten</a:t>
            </a:r>
            <a:r>
              <a:rPr lang="de-DE" sz="1400" dirty="0">
                <a:latin typeface="+mn-lt"/>
              </a:rPr>
              <a:t>-frei und soja-frei. Komplett vegetarisch.</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97203"/>
            <a:ext cx="4841243" cy="954107"/>
          </a:xfrm>
          <a:prstGeom prst="rect">
            <a:avLst/>
          </a:prstGeom>
          <a:noFill/>
        </p:spPr>
        <p:txBody>
          <a:bodyPr wrap="square">
            <a:spAutoFit/>
          </a:bodyPr>
          <a:lstStyle/>
          <a:p>
            <a:r>
              <a:rPr lang="de-DE" sz="1400" dirty="0"/>
              <a:t>Bleib ruhig und verlass‘ Dich auf eine regelmäßige Verdauung. </a:t>
            </a:r>
            <a:r>
              <a:rPr lang="de-DE" sz="1400" dirty="0" err="1"/>
              <a:t>IsaMove</a:t>
            </a:r>
            <a:r>
              <a:rPr lang="de-DE" sz="1400" dirty="0"/>
              <a:t> regt auf sanfte Weise die Verdauung an. Weil es wirklich schwer ist, ohne einen glücklichen Darm ein glücklicher Mensch zu sein.</a:t>
            </a:r>
            <a:endParaRPr lang="en-GB" sz="1400" dirty="0"/>
          </a:p>
        </p:txBody>
      </p:sp>
    </p:spTree>
    <p:extLst>
      <p:ext uri="{BB962C8B-B14F-4D97-AF65-F5344CB8AC3E}">
        <p14:creationId xmlns:p14="http://schemas.microsoft.com/office/powerpoint/2010/main" val="1833605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1429412"/>
            <a:ext cx="4264781" cy="2226780"/>
          </a:xfrm>
        </p:spPr>
        <p:txBody>
          <a:bodyPr>
            <a:normAutofit fontScale="90000"/>
          </a:bodyPr>
          <a:lstStyle/>
          <a:p>
            <a:r>
              <a:rPr lang="en-US" dirty="0">
                <a:latin typeface="+mn-lt"/>
              </a:rPr>
              <a:t>NATÜRLICHE SCH</a:t>
            </a:r>
            <a:r>
              <a:rPr lang="az-Cyrl-AZ" dirty="0">
                <a:latin typeface="+mn-lt"/>
              </a:rPr>
              <a:t>Ӧ</a:t>
            </a:r>
            <a:r>
              <a:rPr lang="en-US" dirty="0">
                <a:latin typeface="+mn-lt"/>
              </a:rPr>
              <a:t>NEIT</a:t>
            </a:r>
          </a:p>
        </p:txBody>
      </p:sp>
    </p:spTree>
    <p:extLst>
      <p:ext uri="{BB962C8B-B14F-4D97-AF65-F5344CB8AC3E}">
        <p14:creationId xmlns:p14="http://schemas.microsoft.com/office/powerpoint/2010/main" val="2057033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US" dirty="0"/>
              <a:t>Collagen Elixir</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028663"/>
            <a:ext cx="5537400" cy="2522105"/>
          </a:xfrm>
        </p:spPr>
        <p:txBody>
          <a:bodyPr>
            <a:noAutofit/>
          </a:bodyPr>
          <a:lstStyle/>
          <a:p>
            <a:pPr>
              <a:lnSpc>
                <a:spcPct val="100000"/>
              </a:lnSpc>
            </a:pPr>
            <a:r>
              <a:rPr lang="de-DE" sz="1300" dirty="0">
                <a:latin typeface="+mn-lt"/>
              </a:rPr>
              <a:t>5 g Meereskollagen-Peptide: Unterstütze die natürliche Kollagenproduktion Deines Körpers für eine gesunde, mit Feuchtigkeit versorgter Haut*.</a:t>
            </a:r>
          </a:p>
          <a:p>
            <a:pPr>
              <a:lnSpc>
                <a:spcPct val="100000"/>
              </a:lnSpc>
            </a:pPr>
            <a:r>
              <a:rPr lang="de-DE" sz="1300" dirty="0">
                <a:latin typeface="+mn-lt"/>
              </a:rPr>
              <a:t>Fördert gesunde Haare, Haut und Nägel**: mit einer starken Kombination aus Vitamin C, Zink und Biotin in jeder schönen Flasche.</a:t>
            </a:r>
          </a:p>
          <a:p>
            <a:pPr>
              <a:lnSpc>
                <a:spcPct val="100000"/>
              </a:lnSpc>
            </a:pPr>
            <a:r>
              <a:rPr lang="de-DE" sz="1300" dirty="0">
                <a:latin typeface="+mn-lt"/>
              </a:rPr>
              <a:t>Altbewährte Pflanzenmischung: Verwöhne Dich mit feuchtigkeitsspendender Aloe Vera, beruhigender Kamille und nährender Goji und Acerola-Beere.</a:t>
            </a:r>
          </a:p>
          <a:p>
            <a:pPr>
              <a:lnSpc>
                <a:spcPct val="100000"/>
              </a:lnSpc>
            </a:pPr>
            <a:r>
              <a:rPr lang="de-DE" sz="1300" dirty="0">
                <a:latin typeface="+mn-lt"/>
              </a:rPr>
              <a:t>Natürlich süß: angereichert mit Waldfrucht, einem Hauch von süßen Pflanzenextrakten – und ohne künstlichen Zuckerzusatz.</a:t>
            </a:r>
          </a:p>
          <a:p>
            <a:pPr>
              <a:lnSpc>
                <a:spcPct val="100000"/>
              </a:lnSpc>
            </a:pPr>
            <a:r>
              <a:rPr lang="de-DE" sz="1300" dirty="0">
                <a:latin typeface="+mn-lt"/>
              </a:rPr>
              <a:t>Gut für Dich, gut für den Planeten: Kollagen aus verantwortungsvollen Quellen und eine zu 100 % recycelbare Verpackung, die in einer klimaneutralen Anlage hergestellt wird.</a:t>
            </a:r>
          </a:p>
          <a:p>
            <a:pPr>
              <a:lnSpc>
                <a:spcPct val="100000"/>
              </a:lnSpc>
            </a:pPr>
            <a:r>
              <a:rPr lang="de-DE" sz="1300" dirty="0">
                <a:latin typeface="+mn-lt"/>
              </a:rPr>
              <a:t>Vollkommen natürlich: keine künstlichen Farbstoffe, Aromen oder Süßstoffe.</a:t>
            </a:r>
            <a:endParaRPr lang="en-US" sz="13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59141"/>
            <a:ext cx="4841243" cy="1169551"/>
          </a:xfrm>
          <a:prstGeom prst="rect">
            <a:avLst/>
          </a:prstGeom>
          <a:noFill/>
        </p:spPr>
        <p:txBody>
          <a:bodyPr wrap="square">
            <a:spAutoFit/>
          </a:bodyPr>
          <a:lstStyle/>
          <a:p>
            <a:r>
              <a:rPr lang="de-DE" sz="1400" dirty="0"/>
              <a:t>Mit einer innovativen Mischung aus Meereskollagen-Peptiden und kraftvollen pflanzlichen Extrakten verwöhnt Collagen </a:t>
            </a:r>
            <a:r>
              <a:rPr lang="de-DE" sz="1400" dirty="0" err="1"/>
              <a:t>Elixir</a:t>
            </a:r>
            <a:r>
              <a:rPr lang="de-DE" sz="1400" dirty="0"/>
              <a:t>™ Deine Haut mit Schönheit und Nährstoffen von innen heraus. Bist Du bereit für ein umwerfendes Strahlen?</a:t>
            </a:r>
            <a:endParaRPr lang="en-GB" sz="1400" dirty="0"/>
          </a:p>
        </p:txBody>
      </p:sp>
      <p:pic>
        <p:nvPicPr>
          <p:cNvPr id="6" name="Picture 5" descr="A picture containing text&#10;&#10;Description automatically generated">
            <a:extLst>
              <a:ext uri="{FF2B5EF4-FFF2-40B4-BE49-F238E27FC236}">
                <a16:creationId xmlns:a16="http://schemas.microsoft.com/office/drawing/2014/main" id="{7D27CA23-1C46-19BE-FBB6-FA5CE9AAA4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
            <a:ext cx="5940287" cy="6858000"/>
          </a:xfrm>
          <a:prstGeom prst="rect">
            <a:avLst/>
          </a:prstGeom>
        </p:spPr>
      </p:pic>
    </p:spTree>
    <p:extLst>
      <p:ext uri="{BB962C8B-B14F-4D97-AF65-F5344CB8AC3E}">
        <p14:creationId xmlns:p14="http://schemas.microsoft.com/office/powerpoint/2010/main" val="2777899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94347E95-6A45-B3E9-C37A-B58327857A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5970105"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normAutofit/>
          </a:bodyPr>
          <a:lstStyle/>
          <a:p>
            <a:r>
              <a:rPr lang="en-US" dirty="0" err="1"/>
              <a:t>Celletoi</a:t>
            </a:r>
            <a:r>
              <a:rPr lang="en-US" dirty="0"/>
              <a:t>™ </a:t>
            </a:r>
            <a:r>
              <a:rPr lang="en-US" dirty="0" err="1"/>
              <a:t>Feuchtigkeitsaus</a:t>
            </a:r>
            <a:r>
              <a:rPr lang="en-US" dirty="0"/>
              <a:t>-</a:t>
            </a:r>
            <a:br>
              <a:rPr lang="en-US" dirty="0"/>
            </a:br>
            <a:r>
              <a:rPr lang="en-US" dirty="0" err="1"/>
              <a:t>gleichende</a:t>
            </a:r>
            <a:r>
              <a:rPr lang="en-US" dirty="0"/>
              <a:t> </a:t>
            </a:r>
            <a:r>
              <a:rPr lang="en-US" dirty="0" err="1"/>
              <a:t>Gesichtsreinigung</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21897" y="2620712"/>
            <a:ext cx="5537400" cy="2522105"/>
          </a:xfrm>
        </p:spPr>
        <p:txBody>
          <a:bodyPr>
            <a:noAutofit/>
          </a:bodyPr>
          <a:lstStyle/>
          <a:p>
            <a:pPr>
              <a:lnSpc>
                <a:spcPct val="100000"/>
              </a:lnSpc>
            </a:pPr>
            <a:r>
              <a:rPr lang="de-DE" sz="1400" dirty="0">
                <a:latin typeface="+mn-lt"/>
              </a:rPr>
              <a:t>Sei voller Energie. Die Kombination aus antioxidativen Pflanzenwirkstoffen mit </a:t>
            </a:r>
            <a:r>
              <a:rPr lang="de-DE" sz="1400" dirty="0" err="1">
                <a:latin typeface="+mn-lt"/>
              </a:rPr>
              <a:t>Ceramiden</a:t>
            </a:r>
            <a:r>
              <a:rPr lang="de-DE" sz="1400" dirty="0">
                <a:latin typeface="+mn-lt"/>
              </a:rPr>
              <a:t> hilft bei der Reinigung und beruhigt Deine Haut für einen aufhellenden, strahlenden und erfrischten Teint.</a:t>
            </a:r>
          </a:p>
          <a:p>
            <a:pPr>
              <a:lnSpc>
                <a:spcPct val="100000"/>
              </a:lnSpc>
            </a:pPr>
            <a:r>
              <a:rPr lang="de-DE" sz="1400" dirty="0">
                <a:latin typeface="+mn-lt"/>
              </a:rPr>
              <a:t>Pflegt und reinigt sanft. Entferne jeden Morgen und Abend Make-up, Schmutz und Unreinheiten, ohne Deiner Haut die natürliche Feuchtigkeit zu entziehen.</a:t>
            </a:r>
          </a:p>
          <a:p>
            <a:pPr>
              <a:lnSpc>
                <a:spcPct val="100000"/>
              </a:lnSpc>
            </a:pPr>
            <a:r>
              <a:rPr lang="de-DE" sz="1400" dirty="0">
                <a:latin typeface="+mn-lt"/>
              </a:rPr>
              <a:t>Koreanische Schönheit trifft auf uralte Pflanzen. Die </a:t>
            </a:r>
            <a:r>
              <a:rPr lang="de-DE" sz="1400" dirty="0" err="1">
                <a:latin typeface="+mn-lt"/>
              </a:rPr>
              <a:t>Celletoi</a:t>
            </a:r>
            <a:r>
              <a:rPr lang="de-DE" sz="1400" dirty="0">
                <a:latin typeface="+mn-lt"/>
              </a:rPr>
              <a:t> </a:t>
            </a:r>
            <a:r>
              <a:rPr lang="de-DE" sz="1400" dirty="0" err="1">
                <a:latin typeface="+mn-lt"/>
              </a:rPr>
              <a:t>Botanical</a:t>
            </a:r>
            <a:r>
              <a:rPr lang="de-DE" sz="1400" dirty="0">
                <a:latin typeface="+mn-lt"/>
              </a:rPr>
              <a:t> </a:t>
            </a:r>
            <a:r>
              <a:rPr lang="de-DE" sz="1400" dirty="0" err="1">
                <a:latin typeface="+mn-lt"/>
              </a:rPr>
              <a:t>Blend</a:t>
            </a:r>
            <a:r>
              <a:rPr lang="de-DE" sz="1400" dirty="0">
                <a:latin typeface="+mn-lt"/>
              </a:rPr>
              <a:t>™ nährt und schützt die Haut mit starken Antioxidantien für die Schönheit, wie Ginseng, grünem Tee und Kurkuma.</a:t>
            </a:r>
          </a:p>
          <a:p>
            <a:pPr>
              <a:lnSpc>
                <a:spcPct val="100000"/>
              </a:lnSpc>
            </a:pPr>
            <a:r>
              <a:rPr lang="de-DE" sz="1400" dirty="0">
                <a:latin typeface="+mn-lt"/>
              </a:rPr>
              <a:t>Die essentielle Feuchtigkeit der Haut bewahren. Unsere </a:t>
            </a:r>
            <a:r>
              <a:rPr lang="de-DE" sz="1400" dirty="0" err="1">
                <a:latin typeface="+mn-lt"/>
              </a:rPr>
              <a:t>Ceraposome</a:t>
            </a:r>
            <a:r>
              <a:rPr lang="de-DE" sz="1400" dirty="0">
                <a:latin typeface="+mn-lt"/>
              </a:rPr>
              <a:t>™ </a:t>
            </a:r>
            <a:r>
              <a:rPr lang="de-DE" sz="1400" dirty="0" err="1">
                <a:latin typeface="+mn-lt"/>
              </a:rPr>
              <a:t>Ceramide</a:t>
            </a:r>
            <a:r>
              <a:rPr lang="de-DE" sz="1400" dirty="0">
                <a:latin typeface="+mn-lt"/>
              </a:rPr>
              <a:t> helfen, eine Schutzschicht zu bilden, um den Feuchtigkeitshaushalt Deiner Haut zu erhalten.</a:t>
            </a:r>
          </a:p>
          <a:p>
            <a:pPr>
              <a:lnSpc>
                <a:spcPct val="100000"/>
              </a:lnSpc>
            </a:pPr>
            <a:r>
              <a:rPr lang="de-DE" sz="1400" dirty="0">
                <a:latin typeface="+mn-lt"/>
              </a:rPr>
              <a:t>Vegan und tierversuchsfrei. Absolut keine Tierversuche und 100 % pflanzlich.</a:t>
            </a:r>
          </a:p>
          <a:p>
            <a:pPr>
              <a:lnSpc>
                <a:spcPct val="100000"/>
              </a:lnSpc>
            </a:pP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10501"/>
            <a:ext cx="5156400" cy="738664"/>
          </a:xfrm>
          <a:prstGeom prst="rect">
            <a:avLst/>
          </a:prstGeom>
          <a:noFill/>
        </p:spPr>
        <p:txBody>
          <a:bodyPr wrap="square">
            <a:spAutoFit/>
          </a:bodyPr>
          <a:lstStyle/>
          <a:p>
            <a:r>
              <a:rPr lang="de-DE" sz="1400" dirty="0"/>
              <a:t>Make-up und Unreinheiten verschwinden lassen, ohne der Haut die wichtige Feuchtigkeit zu entziehen? Mit diesem sanften, täglich schäumenden Reiniger ist alles möglich.</a:t>
            </a:r>
            <a:endParaRPr lang="en-GB" sz="1400" dirty="0"/>
          </a:p>
        </p:txBody>
      </p:sp>
    </p:spTree>
    <p:extLst>
      <p:ext uri="{BB962C8B-B14F-4D97-AF65-F5344CB8AC3E}">
        <p14:creationId xmlns:p14="http://schemas.microsoft.com/office/powerpoint/2010/main" val="281106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usinesscard, dune&#10;&#10;Description automatically generated">
            <a:extLst>
              <a:ext uri="{FF2B5EF4-FFF2-40B4-BE49-F238E27FC236}">
                <a16:creationId xmlns:a16="http://schemas.microsoft.com/office/drawing/2014/main" id="{A0744F45-3BEF-CE9D-5834-C61874F111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61" y="-1"/>
            <a:ext cx="5970105"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477017"/>
            <a:ext cx="5537400" cy="1676400"/>
          </a:xfrm>
        </p:spPr>
        <p:txBody>
          <a:bodyPr>
            <a:normAutofit/>
          </a:bodyPr>
          <a:lstStyle/>
          <a:p>
            <a:r>
              <a:rPr lang="de-DE" dirty="0" err="1"/>
              <a:t>Celletoi</a:t>
            </a:r>
            <a:r>
              <a:rPr lang="de-DE" dirty="0"/>
              <a:t> ™ Serum für jugendliches Aussehen</a:t>
            </a:r>
            <a:endParaRPr lang="en-US" dirty="0"/>
          </a:p>
        </p:txBody>
      </p:sp>
      <p:sp>
        <p:nvSpPr>
          <p:cNvPr id="5" name="TextBox 4">
            <a:extLst>
              <a:ext uri="{FF2B5EF4-FFF2-40B4-BE49-F238E27FC236}">
                <a16:creationId xmlns:a16="http://schemas.microsoft.com/office/drawing/2014/main" id="{8F7E8892-1E15-BAC7-AF2F-3C0D4D67CB62}"/>
              </a:ext>
            </a:extLst>
          </p:cNvPr>
          <p:cNvSpPr txBox="1"/>
          <p:nvPr/>
        </p:nvSpPr>
        <p:spPr>
          <a:xfrm>
            <a:off x="6262658" y="1199383"/>
            <a:ext cx="5359600" cy="1892826"/>
          </a:xfrm>
          <a:prstGeom prst="rect">
            <a:avLst/>
          </a:prstGeom>
          <a:noFill/>
        </p:spPr>
        <p:txBody>
          <a:bodyPr wrap="square">
            <a:spAutoFit/>
          </a:bodyPr>
          <a:lstStyle/>
          <a:p>
            <a:r>
              <a:rPr lang="de-DE" sz="1300" dirty="0"/>
              <a:t>Wir sollten das einfach flüssiges Gold nennen. Dieses leichte und luxuriöse Serum fördert mühelos den Erneuerungsprozess Deiner Haut, um die Zeichen der Hautalterung zu reduzieren und ein strahlendes, jugendliches Aussehen zu fördern. Wir stellen Dir den </a:t>
            </a:r>
            <a:r>
              <a:rPr lang="de-DE" sz="1300" dirty="0" err="1"/>
              <a:t>Celletoi</a:t>
            </a:r>
            <a:r>
              <a:rPr lang="de-DE" sz="1300" dirty="0"/>
              <a:t> </a:t>
            </a:r>
            <a:r>
              <a:rPr lang="de-DE" sz="1300" dirty="0" err="1"/>
              <a:t>BioFirm</a:t>
            </a:r>
            <a:r>
              <a:rPr lang="de-DE" sz="1300" dirty="0"/>
              <a:t> </a:t>
            </a:r>
            <a:r>
              <a:rPr lang="de-DE" sz="1300" dirty="0" err="1"/>
              <a:t>Complex</a:t>
            </a:r>
            <a:r>
              <a:rPr lang="de-DE" sz="1300" dirty="0"/>
              <a:t>™ vor – die Wissenschaft hinter Eurem flüssigen Gold. Eine harmonische Ansammlung zellerneuernder Moleküle, die tief in die Hautoberfläche eindringen, um den natürlichen</a:t>
            </a:r>
          </a:p>
          <a:p>
            <a:r>
              <a:rPr lang="de-DE" sz="1300" dirty="0"/>
              <a:t>Erneuerungsprozess Deiner Haut zu fördern. Dies hilft drastisch, die Zeichen des Alterns zu reduzieren.</a:t>
            </a:r>
            <a:endParaRPr lang="en-GB" sz="1300" dirty="0"/>
          </a:p>
        </p:txBody>
      </p:sp>
      <p:sp>
        <p:nvSpPr>
          <p:cNvPr id="2" name="AutoShape 2" descr="9965_EU_en:es:pt_Welcome_Kit_060922.pdf">
            <a:extLst>
              <a:ext uri="{FF2B5EF4-FFF2-40B4-BE49-F238E27FC236}">
                <a16:creationId xmlns:a16="http://schemas.microsoft.com/office/drawing/2014/main" id="{ED18E625-C34F-325E-2132-6A0E7F69C021}"/>
              </a:ext>
            </a:extLst>
          </p:cNvPr>
          <p:cNvSpPr>
            <a:spLocks noGrp="1" noChangeAspect="1" noChangeArrowheads="1"/>
          </p:cNvSpPr>
          <p:nvPr>
            <p:ph type="body" sz="half" idx="4294967295"/>
          </p:nvPr>
        </p:nvSpPr>
        <p:spPr bwMode="auto">
          <a:xfrm>
            <a:off x="6085058" y="3072752"/>
            <a:ext cx="5537200" cy="42132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r>
              <a:rPr lang="de-DE" sz="1300" dirty="0">
                <a:latin typeface="+mn-lt"/>
              </a:rPr>
              <a:t>Reduziert das Auftreten von feinen Linien und Falten. </a:t>
            </a:r>
            <a:r>
              <a:rPr lang="de-DE" sz="1300" dirty="0" err="1">
                <a:latin typeface="+mn-lt"/>
              </a:rPr>
              <a:t>Celletoi</a:t>
            </a:r>
            <a:r>
              <a:rPr lang="de-DE" sz="1300" dirty="0">
                <a:latin typeface="+mn-lt"/>
              </a:rPr>
              <a:t> Peptide </a:t>
            </a:r>
            <a:r>
              <a:rPr lang="de-DE" sz="1300" dirty="0" err="1">
                <a:latin typeface="+mn-lt"/>
              </a:rPr>
              <a:t>Blend</a:t>
            </a:r>
            <a:r>
              <a:rPr lang="de-DE" sz="1300" dirty="0">
                <a:latin typeface="+mn-lt"/>
              </a:rPr>
              <a:t>™ versorgt Deine Haut mit Proteinen und sorgt für einen strahlenden, lebendigen Teint und eine sichtbare Reduzierung feiner Linien.</a:t>
            </a:r>
          </a:p>
          <a:p>
            <a:r>
              <a:rPr lang="de-DE" sz="1300" dirty="0">
                <a:latin typeface="+mn-lt"/>
              </a:rPr>
              <a:t>Unterstützt die Hauterneuerung. Der </a:t>
            </a:r>
            <a:r>
              <a:rPr lang="de-DE" sz="1300" dirty="0" err="1">
                <a:latin typeface="+mn-lt"/>
              </a:rPr>
              <a:t>Celletoi</a:t>
            </a:r>
            <a:r>
              <a:rPr lang="de-DE" sz="1300" dirty="0">
                <a:latin typeface="+mn-lt"/>
              </a:rPr>
              <a:t> </a:t>
            </a:r>
            <a:r>
              <a:rPr lang="de-DE" sz="1300" dirty="0" err="1">
                <a:latin typeface="+mn-lt"/>
              </a:rPr>
              <a:t>BioFirm</a:t>
            </a:r>
            <a:r>
              <a:rPr lang="de-DE" sz="1300" dirty="0">
                <a:latin typeface="+mn-lt"/>
              </a:rPr>
              <a:t> </a:t>
            </a:r>
            <a:r>
              <a:rPr lang="de-DE" sz="1300" dirty="0" err="1">
                <a:latin typeface="+mn-lt"/>
              </a:rPr>
              <a:t>Complex</a:t>
            </a:r>
            <a:r>
              <a:rPr lang="de-DE" sz="1300" dirty="0">
                <a:latin typeface="+mn-lt"/>
              </a:rPr>
              <a:t>™ dringt tief in die Hautoberfläche ein, um den natürlichen  Erneuerungsprozess der Haut zu unterstützen und so für beeindruckende Straffung, verbesserte Hautelastizität und lebendigeren Teint zu sorgen.</a:t>
            </a:r>
          </a:p>
          <a:p>
            <a:r>
              <a:rPr lang="de-DE" sz="1300" dirty="0">
                <a:latin typeface="+mn-lt"/>
              </a:rPr>
              <a:t>Koreanische Schönheit trifft auf antike Pflanzenwirkstoffe. Die </a:t>
            </a:r>
            <a:r>
              <a:rPr lang="de-DE" sz="1300" dirty="0" err="1">
                <a:latin typeface="+mn-lt"/>
              </a:rPr>
              <a:t>Celletoi</a:t>
            </a:r>
            <a:r>
              <a:rPr lang="de-DE" sz="1300" dirty="0">
                <a:latin typeface="+mn-lt"/>
              </a:rPr>
              <a:t> </a:t>
            </a:r>
            <a:r>
              <a:rPr lang="de-DE" sz="1300" dirty="0" err="1">
                <a:latin typeface="+mn-lt"/>
              </a:rPr>
              <a:t>Botanical</a:t>
            </a:r>
            <a:r>
              <a:rPr lang="de-DE" sz="1300" dirty="0">
                <a:latin typeface="+mn-lt"/>
              </a:rPr>
              <a:t> </a:t>
            </a:r>
            <a:r>
              <a:rPr lang="de-DE" sz="1300" dirty="0" err="1">
                <a:latin typeface="+mn-lt"/>
              </a:rPr>
              <a:t>Blend</a:t>
            </a:r>
            <a:r>
              <a:rPr lang="de-DE" sz="1300" dirty="0">
                <a:latin typeface="+mn-lt"/>
              </a:rPr>
              <a:t>™ nährt und schützt die Haut mit starken Antioxidantien für die Schönheit, wie Ginseng, grünem Tee und Kurkuma.</a:t>
            </a:r>
          </a:p>
          <a:p>
            <a:r>
              <a:rPr lang="de-DE" sz="1300" dirty="0">
                <a:latin typeface="+mn-lt"/>
              </a:rPr>
              <a:t>Rund um die Uhr. Verwende Deinen Beauty-Favoriten morgens und abends nach der Reinigung, um Deine Haut zum Strahlen zu bringen.</a:t>
            </a:r>
          </a:p>
          <a:p>
            <a:r>
              <a:rPr lang="de-DE" sz="1300" dirty="0">
                <a:latin typeface="+mn-lt"/>
              </a:rPr>
              <a:t>Vegan und tierversuchsfrei. Absolut keine Tierversuche und 100 % pflanzlich.</a:t>
            </a:r>
            <a:endParaRPr lang="en-GB" sz="1300" dirty="0">
              <a:latin typeface="+mn-lt"/>
            </a:endParaRPr>
          </a:p>
        </p:txBody>
      </p:sp>
    </p:spTree>
    <p:extLst>
      <p:ext uri="{BB962C8B-B14F-4D97-AF65-F5344CB8AC3E}">
        <p14:creationId xmlns:p14="http://schemas.microsoft.com/office/powerpoint/2010/main" val="4245807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E45C274-30F0-308E-5621-BFEE49CBB3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943"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60901"/>
            <a:ext cx="5537400" cy="1676400"/>
          </a:xfrm>
        </p:spPr>
        <p:txBody>
          <a:bodyPr>
            <a:normAutofit/>
          </a:bodyPr>
          <a:lstStyle/>
          <a:p>
            <a:r>
              <a:rPr lang="en-US" dirty="0" err="1"/>
              <a:t>Celletoi</a:t>
            </a:r>
            <a:r>
              <a:rPr lang="en-US" dirty="0"/>
              <a:t>™ </a:t>
            </a:r>
            <a:r>
              <a:rPr lang="en-US" dirty="0" err="1"/>
              <a:t>Peptidhaltige</a:t>
            </a:r>
            <a:r>
              <a:rPr lang="en-US" dirty="0"/>
              <a:t> </a:t>
            </a:r>
            <a:r>
              <a:rPr lang="en-US" dirty="0" err="1"/>
              <a:t>Augencreme</a:t>
            </a:r>
            <a:br>
              <a:rPr lang="en-US" dirty="0"/>
            </a:b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415719"/>
            <a:ext cx="5537400" cy="3991520"/>
          </a:xfrm>
        </p:spPr>
        <p:txBody>
          <a:bodyPr>
            <a:noAutofit/>
          </a:bodyPr>
          <a:lstStyle/>
          <a:p>
            <a:pPr>
              <a:lnSpc>
                <a:spcPct val="100000"/>
              </a:lnSpc>
            </a:pPr>
            <a:r>
              <a:rPr lang="de-DE" sz="1300" dirty="0">
                <a:latin typeface="+mn-lt"/>
              </a:rPr>
              <a:t>Unterstützt die Hauterneuerung. Der </a:t>
            </a:r>
            <a:r>
              <a:rPr lang="de-DE" sz="1300" dirty="0" err="1">
                <a:latin typeface="+mn-lt"/>
              </a:rPr>
              <a:t>Celletoi</a:t>
            </a:r>
            <a:r>
              <a:rPr lang="de-DE" sz="1300" dirty="0">
                <a:latin typeface="+mn-lt"/>
              </a:rPr>
              <a:t> </a:t>
            </a:r>
            <a:r>
              <a:rPr lang="de-DE" sz="1300" dirty="0" err="1">
                <a:latin typeface="+mn-lt"/>
              </a:rPr>
              <a:t>BioFirm</a:t>
            </a:r>
            <a:r>
              <a:rPr lang="de-DE" sz="1300" dirty="0">
                <a:latin typeface="+mn-lt"/>
              </a:rPr>
              <a:t> </a:t>
            </a:r>
            <a:r>
              <a:rPr lang="de-DE" sz="1300" dirty="0" err="1">
                <a:latin typeface="+mn-lt"/>
              </a:rPr>
              <a:t>Complex</a:t>
            </a:r>
            <a:r>
              <a:rPr lang="de-DE" sz="1300" dirty="0">
                <a:latin typeface="+mn-lt"/>
              </a:rPr>
              <a:t>™ dringt tief in die Hautoberfläche ein, um den natürlichen Erneuerungsprozess der Haut zu unterstützen und so für beeindruckende Festigkeit, verbesserte Elastizität und Spannkraft der Haut zu sorgen.</a:t>
            </a:r>
          </a:p>
          <a:p>
            <a:pPr>
              <a:lnSpc>
                <a:spcPct val="100000"/>
              </a:lnSpc>
            </a:pPr>
            <a:r>
              <a:rPr lang="de-DE" sz="1300" dirty="0">
                <a:latin typeface="+mn-lt"/>
              </a:rPr>
              <a:t>Reduziert das Auftreten von feinen Linien und Fältchen. </a:t>
            </a:r>
            <a:r>
              <a:rPr lang="de-DE" sz="1300" dirty="0" err="1">
                <a:latin typeface="+mn-lt"/>
              </a:rPr>
              <a:t>Celletoi</a:t>
            </a:r>
            <a:r>
              <a:rPr lang="de-DE" sz="1300" dirty="0">
                <a:latin typeface="+mn-lt"/>
              </a:rPr>
              <a:t> Peptide </a:t>
            </a:r>
            <a:r>
              <a:rPr lang="de-DE" sz="1300" dirty="0" err="1">
                <a:latin typeface="+mn-lt"/>
              </a:rPr>
              <a:t>Blend</a:t>
            </a:r>
            <a:r>
              <a:rPr lang="de-DE" sz="1300" dirty="0">
                <a:latin typeface="+mn-lt"/>
              </a:rPr>
              <a:t>™ versorgt die Augenpartie mit Proteinen und verleiht der Haut einen strahlenden, lebendigen Teint.</a:t>
            </a:r>
          </a:p>
          <a:p>
            <a:pPr>
              <a:lnSpc>
                <a:spcPct val="100000"/>
              </a:lnSpc>
            </a:pPr>
            <a:r>
              <a:rPr lang="de-DE" sz="1300" dirty="0">
                <a:latin typeface="+mn-lt"/>
              </a:rPr>
              <a:t>Feuchtigkeitsspender. Die zarte Haut der Augenpartie wird durch </a:t>
            </a:r>
            <a:r>
              <a:rPr lang="de-DE" sz="1300" dirty="0" err="1">
                <a:latin typeface="+mn-lt"/>
              </a:rPr>
              <a:t>Squaline</a:t>
            </a:r>
            <a:r>
              <a:rPr lang="de-DE" sz="1300" dirty="0">
                <a:latin typeface="+mn-lt"/>
              </a:rPr>
              <a:t> mit Feuchtigkeit versorgt und erhält so ein ebenmäßiges und glattes Ergebnis.</a:t>
            </a:r>
          </a:p>
          <a:p>
            <a:pPr>
              <a:lnSpc>
                <a:spcPct val="100000"/>
              </a:lnSpc>
            </a:pPr>
            <a:r>
              <a:rPr lang="de-DE" sz="1300" dirty="0">
                <a:latin typeface="+mn-lt"/>
              </a:rPr>
              <a:t>Verabschiede Dich von dunklen Augenrändern und Schwellungen. Trage dieses kühlende Serum morgens und abends unterhalb Deiner Augen auf, um sie zu erfrischen.</a:t>
            </a:r>
          </a:p>
          <a:p>
            <a:pPr>
              <a:lnSpc>
                <a:spcPct val="100000"/>
              </a:lnSpc>
            </a:pPr>
            <a:r>
              <a:rPr lang="de-DE" sz="1300" dirty="0">
                <a:latin typeface="+mn-lt"/>
              </a:rPr>
              <a:t>Vegan und tierversuchsfrei. Absolut keine Tierversuche und 100 % pflanzlich.</a:t>
            </a:r>
            <a:endParaRPr lang="en-US" sz="13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62658" y="1030724"/>
            <a:ext cx="4841243" cy="1384995"/>
          </a:xfrm>
          <a:prstGeom prst="rect">
            <a:avLst/>
          </a:prstGeom>
          <a:noFill/>
        </p:spPr>
        <p:txBody>
          <a:bodyPr wrap="square">
            <a:spAutoFit/>
          </a:bodyPr>
          <a:lstStyle/>
          <a:p>
            <a:endParaRPr lang="de-DE" sz="1400" dirty="0"/>
          </a:p>
          <a:p>
            <a:r>
              <a:rPr lang="de-DE" sz="1400" dirty="0"/>
              <a:t>Die Augen sind das Fenster zur Seele, sagt man. Schütze Dein wertvollstes Gut mit dieser reichhaltigen Restaurierungscreme, die hilft, die Zeichen der Hautalterung zu reduzieren und die Haut zu straffen, für sofort </a:t>
            </a:r>
            <a:r>
              <a:rPr lang="de-DE" sz="1400" dirty="0" err="1"/>
              <a:t>strahlendere</a:t>
            </a:r>
            <a:r>
              <a:rPr lang="de-DE" sz="1400" dirty="0"/>
              <a:t> Augen. </a:t>
            </a:r>
            <a:endParaRPr lang="en-GB" sz="1400" dirty="0"/>
          </a:p>
        </p:txBody>
      </p:sp>
    </p:spTree>
    <p:extLst>
      <p:ext uri="{BB962C8B-B14F-4D97-AF65-F5344CB8AC3E}">
        <p14:creationId xmlns:p14="http://schemas.microsoft.com/office/powerpoint/2010/main" val="1239690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EF3898-87C7-46BA-8F95-B707EBC262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62658" y="-214370"/>
            <a:ext cx="5537400" cy="1676400"/>
          </a:xfrm>
        </p:spPr>
        <p:txBody>
          <a:bodyPr>
            <a:normAutofit/>
          </a:bodyPr>
          <a:lstStyle/>
          <a:p>
            <a:r>
              <a:rPr lang="en-US" dirty="0" err="1"/>
              <a:t>Celletoi</a:t>
            </a:r>
            <a:r>
              <a:rPr lang="en-US" dirty="0"/>
              <a:t>™ </a:t>
            </a:r>
            <a:r>
              <a:rPr lang="en-US" dirty="0" err="1"/>
              <a:t>Straffende</a:t>
            </a:r>
            <a:r>
              <a:rPr lang="en-US" dirty="0"/>
              <a:t> </a:t>
            </a:r>
            <a:r>
              <a:rPr lang="en-US" dirty="0" err="1"/>
              <a:t>Kaschmir</a:t>
            </a:r>
            <a:r>
              <a:rPr lang="en-US" dirty="0"/>
              <a:t>-</a:t>
            </a:r>
            <a:br>
              <a:rPr lang="en-US" dirty="0"/>
            </a:br>
            <a:r>
              <a:rPr lang="en-US" dirty="0" err="1"/>
              <a:t>Gesichtscreme</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096000" y="3142608"/>
            <a:ext cx="5537400" cy="2916738"/>
          </a:xfrm>
        </p:spPr>
        <p:txBody>
          <a:bodyPr>
            <a:noAutofit/>
          </a:bodyPr>
          <a:lstStyle/>
          <a:p>
            <a:pPr>
              <a:lnSpc>
                <a:spcPct val="100000"/>
              </a:lnSpc>
            </a:pPr>
            <a:r>
              <a:rPr lang="de-DE" sz="1300" dirty="0">
                <a:latin typeface="+mn-lt"/>
              </a:rPr>
              <a:t>Die Haut wird mit der essentiellen Feuchtigkeit versorgt. Unsere </a:t>
            </a:r>
            <a:r>
              <a:rPr lang="de-DE" sz="1300" dirty="0" err="1">
                <a:latin typeface="+mn-lt"/>
              </a:rPr>
              <a:t>Ceraposome</a:t>
            </a:r>
            <a:r>
              <a:rPr lang="de-DE" sz="1300" dirty="0">
                <a:latin typeface="+mn-lt"/>
              </a:rPr>
              <a:t>™ </a:t>
            </a:r>
            <a:r>
              <a:rPr lang="de-DE" sz="1300" dirty="0" err="1">
                <a:latin typeface="+mn-lt"/>
              </a:rPr>
              <a:t>Ceramide</a:t>
            </a:r>
            <a:r>
              <a:rPr lang="de-DE" sz="1300" dirty="0">
                <a:latin typeface="+mn-lt"/>
              </a:rPr>
              <a:t> und Hyaluronsäure helfen, eine Schutzschicht zu bilden und den Feuchtigkeitshaushalt der Haut zu erhalten.</a:t>
            </a:r>
          </a:p>
          <a:p>
            <a:pPr>
              <a:lnSpc>
                <a:spcPct val="100000"/>
              </a:lnSpc>
            </a:pPr>
            <a:r>
              <a:rPr lang="de-DE" sz="1300" dirty="0">
                <a:latin typeface="+mn-lt"/>
              </a:rPr>
              <a:t>Trockene Haut behandeln. Diese üppige, reichhaltige Creme spendet tiefgreifende Feuchtigkeit, die den ganzen Tag anhält und der Haut ein sichtbar strafferes und erholtes Aussehen verleiht.</a:t>
            </a:r>
          </a:p>
          <a:p>
            <a:pPr>
              <a:lnSpc>
                <a:spcPct val="100000"/>
              </a:lnSpc>
            </a:pPr>
            <a:r>
              <a:rPr lang="de-DE" sz="1300" dirty="0">
                <a:latin typeface="+mn-lt"/>
              </a:rPr>
              <a:t>Koreanische Schönheit trifft auf traditionelle Pflanzenstoffe. Die </a:t>
            </a:r>
            <a:r>
              <a:rPr lang="de-DE" sz="1300" dirty="0" err="1">
                <a:latin typeface="+mn-lt"/>
              </a:rPr>
              <a:t>Celletoi</a:t>
            </a:r>
            <a:r>
              <a:rPr lang="de-DE" sz="1300" dirty="0">
                <a:latin typeface="+mn-lt"/>
              </a:rPr>
              <a:t> </a:t>
            </a:r>
            <a:r>
              <a:rPr lang="de-DE" sz="1300" dirty="0" err="1">
                <a:latin typeface="+mn-lt"/>
              </a:rPr>
              <a:t>Botanical</a:t>
            </a:r>
            <a:r>
              <a:rPr lang="de-DE" sz="1300" dirty="0">
                <a:latin typeface="+mn-lt"/>
              </a:rPr>
              <a:t> </a:t>
            </a:r>
            <a:r>
              <a:rPr lang="de-DE" sz="1300" dirty="0" err="1">
                <a:latin typeface="+mn-lt"/>
              </a:rPr>
              <a:t>Blend</a:t>
            </a:r>
            <a:r>
              <a:rPr lang="de-DE" sz="1300" dirty="0">
                <a:latin typeface="+mn-lt"/>
              </a:rPr>
              <a:t>™ hilft, die Haut zu pflegen und vor schädlichen Umwelteinflüssen und Verunreinigungen zu schützen.</a:t>
            </a:r>
          </a:p>
          <a:p>
            <a:pPr>
              <a:lnSpc>
                <a:spcPct val="100000"/>
              </a:lnSpc>
            </a:pPr>
            <a:r>
              <a:rPr lang="de-DE" sz="1300" dirty="0">
                <a:latin typeface="+mn-lt"/>
              </a:rPr>
              <a:t>Lass Deine Haut atmen. Diese Creme ist so leicht und luxuriös wie Kaschmir und lässt die Haut gesünder und glatter aussehen.</a:t>
            </a:r>
          </a:p>
          <a:p>
            <a:pPr>
              <a:lnSpc>
                <a:spcPct val="100000"/>
              </a:lnSpc>
            </a:pPr>
            <a:r>
              <a:rPr lang="de-DE" sz="1300" dirty="0">
                <a:latin typeface="+mn-lt"/>
              </a:rPr>
              <a:t>Vegan und tierversuchsfrei. Absolut keine Tierversuche und 100 % pflanzlich.</a:t>
            </a:r>
            <a:endParaRPr lang="en-US" sz="13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62658" y="1502100"/>
            <a:ext cx="4841243" cy="1600438"/>
          </a:xfrm>
          <a:prstGeom prst="rect">
            <a:avLst/>
          </a:prstGeom>
          <a:noFill/>
        </p:spPr>
        <p:txBody>
          <a:bodyPr wrap="square">
            <a:spAutoFit/>
          </a:bodyPr>
          <a:lstStyle/>
          <a:p>
            <a:r>
              <a:rPr lang="de-DE" sz="1400" dirty="0"/>
              <a:t>Diese luxuriöse, ultra-reichhaltige Creme schmiegt sich an die Haut wie Kaschmir und zieht tief ein, um sie nachhaltig mit Feuchtigkeit zu versorgen und ihr ein gesünderes, strafferes und </a:t>
            </a:r>
            <a:r>
              <a:rPr lang="de-DE" sz="1400" dirty="0" err="1"/>
              <a:t>strahlenderes</a:t>
            </a:r>
            <a:r>
              <a:rPr lang="de-DE" sz="1400" dirty="0"/>
              <a:t> Aussehen zu verleihen.</a:t>
            </a:r>
          </a:p>
          <a:p>
            <a:r>
              <a:rPr lang="de-DE" sz="1400" dirty="0"/>
              <a:t>Diese ultra-reichhaltige Creme versorgt die Haut den ganzen Tag mit Feuchtigkeit und verleiht ihr einen natürlich strahlenden und erfrischten Teint. </a:t>
            </a:r>
            <a:endParaRPr lang="en-GB" sz="1400" dirty="0"/>
          </a:p>
        </p:txBody>
      </p:sp>
    </p:spTree>
    <p:extLst>
      <p:ext uri="{BB962C8B-B14F-4D97-AF65-F5344CB8AC3E}">
        <p14:creationId xmlns:p14="http://schemas.microsoft.com/office/powerpoint/2010/main" val="2163407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973694" y="1429412"/>
            <a:ext cx="4264781" cy="2226780"/>
          </a:xfrm>
        </p:spPr>
        <p:txBody>
          <a:bodyPr>
            <a:normAutofit/>
          </a:bodyPr>
          <a:lstStyle/>
          <a:p>
            <a:r>
              <a:rPr lang="en-US" sz="4000" dirty="0">
                <a:latin typeface="+mn-lt"/>
              </a:rPr>
              <a:t>PERFORMANCE</a:t>
            </a:r>
          </a:p>
        </p:txBody>
      </p:sp>
    </p:spTree>
    <p:extLst>
      <p:ext uri="{BB962C8B-B14F-4D97-AF65-F5344CB8AC3E}">
        <p14:creationId xmlns:p14="http://schemas.microsoft.com/office/powerpoint/2010/main" val="332267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10;&#10;Description automatically generated">
            <a:extLst>
              <a:ext uri="{FF2B5EF4-FFF2-40B4-BE49-F238E27FC236}">
                <a16:creationId xmlns:a16="http://schemas.microsoft.com/office/drawing/2014/main" id="{56FF70EC-1A0F-9589-0481-BD4D29DEF8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62658" y="-117093"/>
            <a:ext cx="5537400" cy="1676400"/>
          </a:xfrm>
        </p:spPr>
        <p:txBody>
          <a:bodyPr/>
          <a:lstStyle/>
          <a:p>
            <a:r>
              <a:rPr lang="en-GB" dirty="0"/>
              <a:t>AMPED™ Nitro</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21950"/>
            <a:ext cx="5537400" cy="3597138"/>
          </a:xfrm>
        </p:spPr>
        <p:txBody>
          <a:bodyPr>
            <a:noAutofit/>
          </a:bodyPr>
          <a:lstStyle/>
          <a:p>
            <a:pPr>
              <a:lnSpc>
                <a:spcPct val="100000"/>
              </a:lnSpc>
            </a:pPr>
            <a:r>
              <a:rPr lang="de-DE" sz="1400" dirty="0">
                <a:latin typeface="+mn-lt"/>
              </a:rPr>
              <a:t>Effektiver trainieren: einzigartige Mischung von erlesenen Inhaltsstoffen, um Ausdauer, Kraft und Geschwindigkeit zu erhöhen.</a:t>
            </a:r>
          </a:p>
          <a:p>
            <a:pPr>
              <a:lnSpc>
                <a:spcPct val="100000"/>
              </a:lnSpc>
            </a:pPr>
            <a:r>
              <a:rPr lang="de-DE" sz="1400" dirty="0">
                <a:latin typeface="+mn-lt"/>
              </a:rPr>
              <a:t>Wach bleiben: 80 mg natürlich gewonnenes Koffein, um Dich auf ein Top-Training vorzubereiten.</a:t>
            </a:r>
          </a:p>
          <a:p>
            <a:pPr>
              <a:lnSpc>
                <a:spcPct val="100000"/>
              </a:lnSpc>
            </a:pPr>
            <a:r>
              <a:rPr lang="de-DE" sz="1400" dirty="0">
                <a:latin typeface="+mn-lt"/>
              </a:rPr>
              <a:t>Mehr erreichen: Sei wacher und gib Deinen Muskeln mehr Nährstoffe, damit Du weitermachen kannst, bis Du die finale Wiederholung geschafft hast.</a:t>
            </a:r>
          </a:p>
          <a:p>
            <a:pPr>
              <a:lnSpc>
                <a:spcPct val="100000"/>
              </a:lnSpc>
            </a:pPr>
            <a:r>
              <a:rPr lang="de-DE" sz="1400" dirty="0">
                <a:latin typeface="+mn-lt"/>
              </a:rPr>
              <a:t>Alles natürlich: ohne künstliche Aromen, Farb- oder Süßstoffe.</a:t>
            </a:r>
          </a:p>
          <a:p>
            <a:pPr>
              <a:lnSpc>
                <a:spcPct val="100000"/>
              </a:lnSpc>
            </a:pPr>
            <a:r>
              <a:rPr lang="de-DE" sz="1400" dirty="0" err="1">
                <a:latin typeface="+mn-lt"/>
              </a:rPr>
              <a:t>Informed</a:t>
            </a:r>
            <a:r>
              <a:rPr lang="de-DE" sz="1400" dirty="0">
                <a:latin typeface="+mn-lt"/>
              </a:rPr>
              <a:t>-Sport zertifiziert: Leistungssportler können sich darauf verlassen, dass AMPED™ </a:t>
            </a:r>
            <a:r>
              <a:rPr lang="de-DE" sz="1400" dirty="0" err="1">
                <a:latin typeface="+mn-lt"/>
              </a:rPr>
              <a:t>Nitro</a:t>
            </a:r>
            <a:r>
              <a:rPr lang="de-DE" sz="1400" dirty="0">
                <a:latin typeface="+mn-lt"/>
              </a:rPr>
              <a:t> auf seine Qualität und verbotene Substanzen durch die Welt Anti-Doping Agentur getestet wurde.</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586766"/>
            <a:ext cx="4841243" cy="1600438"/>
          </a:xfrm>
          <a:prstGeom prst="rect">
            <a:avLst/>
          </a:prstGeom>
          <a:noFill/>
        </p:spPr>
        <p:txBody>
          <a:bodyPr wrap="square">
            <a:spAutoFit/>
          </a:bodyPr>
          <a:lstStyle/>
          <a:p>
            <a:r>
              <a:rPr lang="de-DE" sz="1400" dirty="0"/>
              <a:t>Natürliche Inhaltsstoffe, unglaubliche Energie. Alle </a:t>
            </a:r>
            <a:r>
              <a:rPr lang="de-DE" sz="1400" dirty="0" err="1"/>
              <a:t>Pre</a:t>
            </a:r>
            <a:r>
              <a:rPr lang="de-DE" sz="1400" dirty="0"/>
              <a:t>-Workout-Produkte geben Dir Energie, aber wie wäre es mit einem </a:t>
            </a:r>
            <a:r>
              <a:rPr lang="de-DE" sz="1400" dirty="0" err="1"/>
              <a:t>Pre</a:t>
            </a:r>
            <a:r>
              <a:rPr lang="de-DE" sz="1400" dirty="0"/>
              <a:t>-Workout-Drink, der aus rein natürlichen, ausgesuchten Inhaltsstoffen ohne übermäßige Mengen an Koffein besteht, um Deine Ausdauer, Kraft und Geschwindigkeit zu erhöhen? Das ist in dieser Form wirklich einzigartig. </a:t>
            </a:r>
            <a:endParaRPr lang="en-GB" sz="1400" dirty="0"/>
          </a:p>
        </p:txBody>
      </p:sp>
    </p:spTree>
    <p:extLst>
      <p:ext uri="{BB962C8B-B14F-4D97-AF65-F5344CB8AC3E}">
        <p14:creationId xmlns:p14="http://schemas.microsoft.com/office/powerpoint/2010/main" val="178244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6EF8-F828-9D4C-A1B6-317F9026B4ED}"/>
              </a:ext>
            </a:extLst>
          </p:cNvPr>
          <p:cNvSpPr>
            <a:spLocks noGrp="1"/>
          </p:cNvSpPr>
          <p:nvPr>
            <p:ph type="title"/>
          </p:nvPr>
        </p:nvSpPr>
        <p:spPr>
          <a:xfrm>
            <a:off x="381000" y="247833"/>
            <a:ext cx="11430000" cy="991688"/>
          </a:xfrm>
        </p:spPr>
        <p:txBody>
          <a:bodyPr>
            <a:normAutofit/>
          </a:bodyPr>
          <a:lstStyle/>
          <a:p>
            <a:r>
              <a:rPr lang="en-US" sz="2800" dirty="0">
                <a:latin typeface="+mn-lt"/>
              </a:rPr>
              <a:t>Wie Isagenix </a:t>
            </a:r>
            <a:r>
              <a:rPr lang="en-US" sz="2800" dirty="0" err="1">
                <a:latin typeface="+mn-lt"/>
              </a:rPr>
              <a:t>Funktioniert</a:t>
            </a:r>
            <a:endParaRPr lang="en-US" sz="2800" dirty="0">
              <a:latin typeface="+mn-lt"/>
            </a:endParaRPr>
          </a:p>
        </p:txBody>
      </p:sp>
      <p:sp>
        <p:nvSpPr>
          <p:cNvPr id="3" name="Text Placeholder 2">
            <a:extLst>
              <a:ext uri="{FF2B5EF4-FFF2-40B4-BE49-F238E27FC236}">
                <a16:creationId xmlns:a16="http://schemas.microsoft.com/office/drawing/2014/main" id="{03C800FF-C5EF-2848-8477-B717D360354D}"/>
              </a:ext>
            </a:extLst>
          </p:cNvPr>
          <p:cNvSpPr>
            <a:spLocks noGrp="1"/>
          </p:cNvSpPr>
          <p:nvPr>
            <p:ph type="body" sz="quarter" idx="12"/>
          </p:nvPr>
        </p:nvSpPr>
        <p:spPr>
          <a:xfrm>
            <a:off x="730522" y="1556476"/>
            <a:ext cx="3246385" cy="991688"/>
          </a:xfrm>
        </p:spPr>
        <p:txBody>
          <a:bodyPr>
            <a:normAutofit fontScale="92500" lnSpcReduction="20000"/>
          </a:bodyPr>
          <a:lstStyle/>
          <a:p>
            <a:endParaRPr lang="en-US" sz="2000" dirty="0">
              <a:latin typeface="+mn-lt"/>
            </a:endParaRPr>
          </a:p>
          <a:p>
            <a:r>
              <a:rPr lang="de-DE" sz="2000" dirty="0">
                <a:latin typeface="+mn-lt"/>
              </a:rPr>
              <a:t>Gesunder Erhalt der Muskeln​</a:t>
            </a:r>
            <a:r>
              <a:rPr lang="en-US" sz="2000" dirty="0">
                <a:latin typeface="+mn-lt"/>
              </a:rPr>
              <a:t>  </a:t>
            </a:r>
          </a:p>
        </p:txBody>
      </p:sp>
      <p:sp>
        <p:nvSpPr>
          <p:cNvPr id="4" name="Text Placeholder 3">
            <a:extLst>
              <a:ext uri="{FF2B5EF4-FFF2-40B4-BE49-F238E27FC236}">
                <a16:creationId xmlns:a16="http://schemas.microsoft.com/office/drawing/2014/main" id="{7FEDD329-975B-364B-8492-5EEE1332DA1C}"/>
              </a:ext>
            </a:extLst>
          </p:cNvPr>
          <p:cNvSpPr>
            <a:spLocks noGrp="1"/>
          </p:cNvSpPr>
          <p:nvPr>
            <p:ph type="body" sz="quarter" idx="13"/>
          </p:nvPr>
        </p:nvSpPr>
        <p:spPr>
          <a:xfrm>
            <a:off x="4472807" y="1697132"/>
            <a:ext cx="3396185" cy="778736"/>
          </a:xfrm>
        </p:spPr>
        <p:txBody>
          <a:bodyPr>
            <a:normAutofit fontScale="47500" lnSpcReduction="20000"/>
          </a:bodyPr>
          <a:lstStyle/>
          <a:p>
            <a:r>
              <a:rPr lang="de-DE" sz="3800" dirty="0">
                <a:latin typeface="+mn-lt"/>
              </a:rPr>
              <a:t>Gut geregelter Appetit = nachhaltiger Gewichtsverlust </a:t>
            </a:r>
            <a:r>
              <a:rPr lang="de-DE" sz="1600" b="0" i="0" dirty="0">
                <a:solidFill>
                  <a:srgbClr val="000000"/>
                </a:solidFill>
                <a:effectLst/>
                <a:latin typeface="Gill Sans" panose="020B0502020104020203"/>
              </a:rPr>
              <a:t>​</a:t>
            </a:r>
            <a:r>
              <a:rPr lang="en-US" sz="2000" dirty="0">
                <a:latin typeface="+mn-lt"/>
              </a:rPr>
              <a:t> </a:t>
            </a:r>
          </a:p>
        </p:txBody>
      </p:sp>
      <p:sp>
        <p:nvSpPr>
          <p:cNvPr id="5" name="Text Placeholder 4">
            <a:extLst>
              <a:ext uri="{FF2B5EF4-FFF2-40B4-BE49-F238E27FC236}">
                <a16:creationId xmlns:a16="http://schemas.microsoft.com/office/drawing/2014/main" id="{FD926A72-165D-874F-BACD-C6E2480FB584}"/>
              </a:ext>
            </a:extLst>
          </p:cNvPr>
          <p:cNvSpPr>
            <a:spLocks noGrp="1"/>
          </p:cNvSpPr>
          <p:nvPr>
            <p:ph type="body" sz="quarter" idx="14"/>
          </p:nvPr>
        </p:nvSpPr>
        <p:spPr>
          <a:xfrm>
            <a:off x="8215093" y="2086500"/>
            <a:ext cx="3246385" cy="461664"/>
          </a:xfrm>
        </p:spPr>
        <p:txBody>
          <a:bodyPr>
            <a:noAutofit/>
          </a:bodyPr>
          <a:lstStyle/>
          <a:p>
            <a:r>
              <a:rPr lang="en-US" sz="1800" dirty="0" err="1">
                <a:latin typeface="+mn-lt"/>
              </a:rPr>
              <a:t>Optimale</a:t>
            </a:r>
            <a:r>
              <a:rPr lang="en-US" sz="1800" dirty="0">
                <a:latin typeface="+mn-lt"/>
              </a:rPr>
              <a:t> </a:t>
            </a:r>
            <a:r>
              <a:rPr lang="en-US" sz="1800" dirty="0" err="1">
                <a:latin typeface="+mn-lt"/>
              </a:rPr>
              <a:t>Nährstoff-versorgung</a:t>
            </a:r>
            <a:r>
              <a:rPr lang="en-US" sz="1800" dirty="0">
                <a:latin typeface="+mn-lt"/>
              </a:rPr>
              <a:t>​</a:t>
            </a:r>
          </a:p>
        </p:txBody>
      </p:sp>
      <p:sp>
        <p:nvSpPr>
          <p:cNvPr id="6" name="Text Placeholder 5">
            <a:extLst>
              <a:ext uri="{FF2B5EF4-FFF2-40B4-BE49-F238E27FC236}">
                <a16:creationId xmlns:a16="http://schemas.microsoft.com/office/drawing/2014/main" id="{70F0BB2F-BC0C-6C44-A85F-E297C82D0A07}"/>
              </a:ext>
            </a:extLst>
          </p:cNvPr>
          <p:cNvSpPr>
            <a:spLocks noGrp="1"/>
          </p:cNvSpPr>
          <p:nvPr>
            <p:ph type="body" sz="quarter" idx="15"/>
          </p:nvPr>
        </p:nvSpPr>
        <p:spPr>
          <a:xfrm>
            <a:off x="587647" y="5153747"/>
            <a:ext cx="10611596" cy="771883"/>
          </a:xfrm>
        </p:spPr>
        <p:txBody>
          <a:bodyPr/>
          <a:lstStyle/>
          <a:p>
            <a:r>
              <a:rPr lang="de-DE" b="0" i="0" u="none" strike="noStrike" dirty="0">
                <a:solidFill>
                  <a:srgbClr val="545859"/>
                </a:solidFill>
                <a:effectLst/>
                <a:latin typeface="+mn-lt"/>
              </a:rPr>
              <a:t>Ein bewährtes Ernährungssystem, das Kalorienregulierung und Intervallfasten mit einer guten Nährstoffversorgung kombiniert... </a:t>
            </a:r>
            <a:r>
              <a:rPr lang="de-DE" b="0" i="0" dirty="0">
                <a:solidFill>
                  <a:srgbClr val="000000"/>
                </a:solidFill>
                <a:effectLst/>
                <a:latin typeface="+mn-lt"/>
              </a:rPr>
              <a:t>​</a:t>
            </a:r>
            <a:endParaRPr lang="en-US" dirty="0">
              <a:latin typeface="+mn-lt"/>
            </a:endParaRPr>
          </a:p>
        </p:txBody>
      </p:sp>
      <p:pic>
        <p:nvPicPr>
          <p:cNvPr id="10" name="Picture 9">
            <a:extLst>
              <a:ext uri="{FF2B5EF4-FFF2-40B4-BE49-F238E27FC236}">
                <a16:creationId xmlns:a16="http://schemas.microsoft.com/office/drawing/2014/main" id="{542E2355-B1EA-D869-650C-614D28D63153}"/>
              </a:ext>
            </a:extLst>
          </p:cNvPr>
          <p:cNvPicPr>
            <a:picLocks noChangeAspect="1"/>
          </p:cNvPicPr>
          <p:nvPr/>
        </p:nvPicPr>
        <p:blipFill>
          <a:blip r:embed="rId2"/>
          <a:stretch>
            <a:fillRect/>
          </a:stretch>
        </p:blipFill>
        <p:spPr>
          <a:xfrm>
            <a:off x="5477202" y="3306147"/>
            <a:ext cx="1237595" cy="1170533"/>
          </a:xfrm>
          <a:prstGeom prst="rect">
            <a:avLst/>
          </a:prstGeom>
        </p:spPr>
      </p:pic>
      <p:pic>
        <p:nvPicPr>
          <p:cNvPr id="12" name="Picture 11">
            <a:extLst>
              <a:ext uri="{FF2B5EF4-FFF2-40B4-BE49-F238E27FC236}">
                <a16:creationId xmlns:a16="http://schemas.microsoft.com/office/drawing/2014/main" id="{FEF3578E-0EB2-C10F-F6FA-83A62681B8B3}"/>
              </a:ext>
            </a:extLst>
          </p:cNvPr>
          <p:cNvPicPr>
            <a:picLocks noChangeAspect="1"/>
          </p:cNvPicPr>
          <p:nvPr/>
        </p:nvPicPr>
        <p:blipFill>
          <a:blip r:embed="rId3"/>
          <a:stretch>
            <a:fillRect/>
          </a:stretch>
        </p:blipFill>
        <p:spPr>
          <a:xfrm>
            <a:off x="9216439" y="3306147"/>
            <a:ext cx="1243692" cy="1176630"/>
          </a:xfrm>
          <a:prstGeom prst="rect">
            <a:avLst/>
          </a:prstGeom>
        </p:spPr>
      </p:pic>
      <p:sp>
        <p:nvSpPr>
          <p:cNvPr id="14" name="Oval 13">
            <a:extLst>
              <a:ext uri="{FF2B5EF4-FFF2-40B4-BE49-F238E27FC236}">
                <a16:creationId xmlns:a16="http://schemas.microsoft.com/office/drawing/2014/main" id="{6F5DFE84-1259-4840-96F8-463B349F4BE3}"/>
              </a:ext>
            </a:extLst>
          </p:cNvPr>
          <p:cNvSpPr/>
          <p:nvPr/>
        </p:nvSpPr>
        <p:spPr>
          <a:xfrm>
            <a:off x="1751977" y="3307134"/>
            <a:ext cx="1223583" cy="1155258"/>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2F6C"/>
              </a:solidFill>
              <a:effectLst/>
              <a:uLnTx/>
              <a:uFillTx/>
              <a:latin typeface="Gotham Book"/>
              <a:ea typeface="+mn-ea"/>
              <a:cs typeface="+mn-cs"/>
            </a:endParaRPr>
          </a:p>
        </p:txBody>
      </p:sp>
      <p:sp>
        <p:nvSpPr>
          <p:cNvPr id="15" name="Freeform 2006">
            <a:extLst>
              <a:ext uri="{FF2B5EF4-FFF2-40B4-BE49-F238E27FC236}">
                <a16:creationId xmlns:a16="http://schemas.microsoft.com/office/drawing/2014/main" id="{1D600423-F842-4E88-ABBB-07E85D4ECED0}"/>
              </a:ext>
            </a:extLst>
          </p:cNvPr>
          <p:cNvSpPr>
            <a:spLocks/>
          </p:cNvSpPr>
          <p:nvPr/>
        </p:nvSpPr>
        <p:spPr bwMode="auto">
          <a:xfrm>
            <a:off x="2405621" y="3651348"/>
            <a:ext cx="298725" cy="282043"/>
          </a:xfrm>
          <a:custGeom>
            <a:avLst/>
            <a:gdLst>
              <a:gd name="T0" fmla="*/ 5 w 80"/>
              <a:gd name="T1" fmla="*/ 58 h 80"/>
              <a:gd name="T2" fmla="*/ 0 w 80"/>
              <a:gd name="T3" fmla="*/ 40 h 80"/>
              <a:gd name="T4" fmla="*/ 40 w 80"/>
              <a:gd name="T5" fmla="*/ 0 h 80"/>
              <a:gd name="T6" fmla="*/ 80 w 80"/>
              <a:gd name="T7" fmla="*/ 40 h 80"/>
              <a:gd name="T8" fmla="*/ 40 w 80"/>
              <a:gd name="T9" fmla="*/ 80 h 80"/>
              <a:gd name="T10" fmla="*/ 28 w 80"/>
              <a:gd name="T11" fmla="*/ 78 h 80"/>
            </a:gdLst>
            <a:ahLst/>
            <a:cxnLst>
              <a:cxn ang="0">
                <a:pos x="T0" y="T1"/>
              </a:cxn>
              <a:cxn ang="0">
                <a:pos x="T2" y="T3"/>
              </a:cxn>
              <a:cxn ang="0">
                <a:pos x="T4" y="T5"/>
              </a:cxn>
              <a:cxn ang="0">
                <a:pos x="T6" y="T7"/>
              </a:cxn>
              <a:cxn ang="0">
                <a:pos x="T8" y="T9"/>
              </a:cxn>
              <a:cxn ang="0">
                <a:pos x="T10" y="T11"/>
              </a:cxn>
            </a:cxnLst>
            <a:rect l="0" t="0" r="r" b="b"/>
            <a:pathLst>
              <a:path w="80" h="80">
                <a:moveTo>
                  <a:pt x="5" y="58"/>
                </a:moveTo>
                <a:cubicBezTo>
                  <a:pt x="3" y="53"/>
                  <a:pt x="0" y="46"/>
                  <a:pt x="0" y="40"/>
                </a:cubicBezTo>
                <a:cubicBezTo>
                  <a:pt x="0" y="18"/>
                  <a:pt x="18" y="0"/>
                  <a:pt x="40" y="0"/>
                </a:cubicBezTo>
                <a:cubicBezTo>
                  <a:pt x="62" y="0"/>
                  <a:pt x="80" y="18"/>
                  <a:pt x="80" y="40"/>
                </a:cubicBezTo>
                <a:cubicBezTo>
                  <a:pt x="80" y="62"/>
                  <a:pt x="62" y="80"/>
                  <a:pt x="40" y="80"/>
                </a:cubicBezTo>
                <a:cubicBezTo>
                  <a:pt x="35" y="80"/>
                  <a:pt x="32" y="80"/>
                  <a:pt x="28" y="78"/>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6" name="Freeform 2007">
            <a:extLst>
              <a:ext uri="{FF2B5EF4-FFF2-40B4-BE49-F238E27FC236}">
                <a16:creationId xmlns:a16="http://schemas.microsoft.com/office/drawing/2014/main" id="{0E8DBA91-F15F-43A6-A28B-A901B3860019}"/>
              </a:ext>
            </a:extLst>
          </p:cNvPr>
          <p:cNvSpPr>
            <a:spLocks/>
          </p:cNvSpPr>
          <p:nvPr/>
        </p:nvSpPr>
        <p:spPr bwMode="auto">
          <a:xfrm>
            <a:off x="2075897" y="3643366"/>
            <a:ext cx="507269" cy="529497"/>
          </a:xfrm>
          <a:custGeom>
            <a:avLst/>
            <a:gdLst>
              <a:gd name="T0" fmla="*/ 52 w 136"/>
              <a:gd name="T1" fmla="*/ 69 h 150"/>
              <a:gd name="T2" fmla="*/ 36 w 136"/>
              <a:gd name="T3" fmla="*/ 51 h 150"/>
              <a:gd name="T4" fmla="*/ 36 w 136"/>
              <a:gd name="T5" fmla="*/ 42 h 150"/>
              <a:gd name="T6" fmla="*/ 55 w 136"/>
              <a:gd name="T7" fmla="*/ 42 h 150"/>
              <a:gd name="T8" fmla="*/ 72 w 136"/>
              <a:gd name="T9" fmla="*/ 27 h 150"/>
              <a:gd name="T10" fmla="*/ 72 w 136"/>
              <a:gd name="T11" fmla="*/ 23 h 150"/>
              <a:gd name="T12" fmla="*/ 67 w 136"/>
              <a:gd name="T13" fmla="*/ 17 h 150"/>
              <a:gd name="T14" fmla="*/ 59 w 136"/>
              <a:gd name="T15" fmla="*/ 8 h 150"/>
              <a:gd name="T16" fmla="*/ 43 w 136"/>
              <a:gd name="T17" fmla="*/ 2 h 150"/>
              <a:gd name="T18" fmla="*/ 10 w 136"/>
              <a:gd name="T19" fmla="*/ 13 h 150"/>
              <a:gd name="T20" fmla="*/ 0 w 136"/>
              <a:gd name="T21" fmla="*/ 26 h 150"/>
              <a:gd name="T22" fmla="*/ 0 w 136"/>
              <a:gd name="T23" fmla="*/ 79 h 150"/>
              <a:gd name="T24" fmla="*/ 34 w 136"/>
              <a:gd name="T25" fmla="*/ 139 h 150"/>
              <a:gd name="T26" fmla="*/ 45 w 136"/>
              <a:gd name="T27" fmla="*/ 150 h 150"/>
              <a:gd name="T28" fmla="*/ 62 w 136"/>
              <a:gd name="T29" fmla="*/ 150 h 150"/>
              <a:gd name="T30" fmla="*/ 136 w 136"/>
              <a:gd name="T31"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6" h="150">
                <a:moveTo>
                  <a:pt x="52" y="69"/>
                </a:moveTo>
                <a:cubicBezTo>
                  <a:pt x="52" y="69"/>
                  <a:pt x="36" y="57"/>
                  <a:pt x="36" y="51"/>
                </a:cubicBezTo>
                <a:cubicBezTo>
                  <a:pt x="36" y="47"/>
                  <a:pt x="36" y="42"/>
                  <a:pt x="36" y="42"/>
                </a:cubicBezTo>
                <a:cubicBezTo>
                  <a:pt x="55" y="42"/>
                  <a:pt x="55" y="42"/>
                  <a:pt x="55" y="42"/>
                </a:cubicBezTo>
                <a:cubicBezTo>
                  <a:pt x="61" y="42"/>
                  <a:pt x="72" y="33"/>
                  <a:pt x="72" y="27"/>
                </a:cubicBezTo>
                <a:cubicBezTo>
                  <a:pt x="72" y="23"/>
                  <a:pt x="72" y="23"/>
                  <a:pt x="72" y="23"/>
                </a:cubicBezTo>
                <a:cubicBezTo>
                  <a:pt x="72" y="21"/>
                  <a:pt x="68" y="19"/>
                  <a:pt x="67" y="17"/>
                </a:cubicBezTo>
                <a:cubicBezTo>
                  <a:pt x="59" y="8"/>
                  <a:pt x="59" y="8"/>
                  <a:pt x="59" y="8"/>
                </a:cubicBezTo>
                <a:cubicBezTo>
                  <a:pt x="56" y="3"/>
                  <a:pt x="48" y="0"/>
                  <a:pt x="43" y="2"/>
                </a:cubicBezTo>
                <a:cubicBezTo>
                  <a:pt x="10" y="13"/>
                  <a:pt x="10" y="13"/>
                  <a:pt x="10" y="13"/>
                </a:cubicBezTo>
                <a:cubicBezTo>
                  <a:pt x="4" y="15"/>
                  <a:pt x="0" y="20"/>
                  <a:pt x="0" y="26"/>
                </a:cubicBezTo>
                <a:cubicBezTo>
                  <a:pt x="0" y="79"/>
                  <a:pt x="0" y="79"/>
                  <a:pt x="0" y="79"/>
                </a:cubicBezTo>
                <a:cubicBezTo>
                  <a:pt x="0" y="103"/>
                  <a:pt x="26" y="129"/>
                  <a:pt x="34" y="139"/>
                </a:cubicBezTo>
                <a:cubicBezTo>
                  <a:pt x="34" y="144"/>
                  <a:pt x="39" y="150"/>
                  <a:pt x="45" y="150"/>
                </a:cubicBezTo>
                <a:cubicBezTo>
                  <a:pt x="62" y="150"/>
                  <a:pt x="62" y="150"/>
                  <a:pt x="62" y="150"/>
                </a:cubicBezTo>
                <a:cubicBezTo>
                  <a:pt x="100" y="150"/>
                  <a:pt x="131" y="119"/>
                  <a:pt x="136" y="81"/>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7" name="Freeform 2009">
            <a:extLst>
              <a:ext uri="{FF2B5EF4-FFF2-40B4-BE49-F238E27FC236}">
                <a16:creationId xmlns:a16="http://schemas.microsoft.com/office/drawing/2014/main" id="{68DD4913-A1D5-4F52-A15D-DF96A1254837}"/>
              </a:ext>
            </a:extLst>
          </p:cNvPr>
          <p:cNvSpPr>
            <a:spLocks/>
          </p:cNvSpPr>
          <p:nvPr/>
        </p:nvSpPr>
        <p:spPr bwMode="auto">
          <a:xfrm>
            <a:off x="2383072" y="3986606"/>
            <a:ext cx="90181" cy="85145"/>
          </a:xfrm>
          <a:custGeom>
            <a:avLst/>
            <a:gdLst>
              <a:gd name="T0" fmla="*/ 24 w 24"/>
              <a:gd name="T1" fmla="*/ 0 h 24"/>
              <a:gd name="T2" fmla="*/ 0 w 24"/>
              <a:gd name="T3" fmla="*/ 24 h 24"/>
            </a:gdLst>
            <a:ahLst/>
            <a:cxnLst>
              <a:cxn ang="0">
                <a:pos x="T0" y="T1"/>
              </a:cxn>
              <a:cxn ang="0">
                <a:pos x="T2" y="T3"/>
              </a:cxn>
            </a:cxnLst>
            <a:rect l="0" t="0" r="r" b="b"/>
            <a:pathLst>
              <a:path w="24" h="24">
                <a:moveTo>
                  <a:pt x="24" y="0"/>
                </a:moveTo>
                <a:cubicBezTo>
                  <a:pt x="24" y="13"/>
                  <a:pt x="14" y="24"/>
                  <a:pt x="0" y="24"/>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
        <p:nvSpPr>
          <p:cNvPr id="18" name="Freeform 2010">
            <a:extLst>
              <a:ext uri="{FF2B5EF4-FFF2-40B4-BE49-F238E27FC236}">
                <a16:creationId xmlns:a16="http://schemas.microsoft.com/office/drawing/2014/main" id="{9634908E-D42E-4AA9-9732-1DD52319DF16}"/>
              </a:ext>
            </a:extLst>
          </p:cNvPr>
          <p:cNvSpPr>
            <a:spLocks/>
          </p:cNvSpPr>
          <p:nvPr/>
        </p:nvSpPr>
        <p:spPr bwMode="auto">
          <a:xfrm>
            <a:off x="2256259" y="3800351"/>
            <a:ext cx="149362" cy="146344"/>
          </a:xfrm>
          <a:custGeom>
            <a:avLst/>
            <a:gdLst>
              <a:gd name="T0" fmla="*/ 0 w 40"/>
              <a:gd name="T1" fmla="*/ 42 h 42"/>
              <a:gd name="T2" fmla="*/ 40 w 40"/>
              <a:gd name="T3" fmla="*/ 0 h 42"/>
            </a:gdLst>
            <a:ahLst/>
            <a:cxnLst>
              <a:cxn ang="0">
                <a:pos x="T0" y="T1"/>
              </a:cxn>
              <a:cxn ang="0">
                <a:pos x="T2" y="T3"/>
              </a:cxn>
            </a:cxnLst>
            <a:rect l="0" t="0" r="r" b="b"/>
            <a:pathLst>
              <a:path w="40" h="42">
                <a:moveTo>
                  <a:pt x="0" y="42"/>
                </a:moveTo>
                <a:cubicBezTo>
                  <a:pt x="0" y="20"/>
                  <a:pt x="18" y="1"/>
                  <a:pt x="40" y="0"/>
                </a:cubicBezTo>
              </a:path>
            </a:pathLst>
          </a:custGeom>
          <a:solidFill>
            <a:schemeClr val="tx2"/>
          </a:solidFill>
          <a:ln w="22225" cap="rnd">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solidFill>
                <a:srgbClr val="002F6C"/>
              </a:solidFill>
            </a:endParaRPr>
          </a:p>
        </p:txBody>
      </p:sp>
    </p:spTree>
    <p:extLst>
      <p:ext uri="{BB962C8B-B14F-4D97-AF65-F5344CB8AC3E}">
        <p14:creationId xmlns:p14="http://schemas.microsoft.com/office/powerpoint/2010/main" val="3084360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ennis ball on the ground&#10;&#10;Description automatically generated with low confidence">
            <a:extLst>
              <a:ext uri="{FF2B5EF4-FFF2-40B4-BE49-F238E27FC236}">
                <a16:creationId xmlns:a16="http://schemas.microsoft.com/office/drawing/2014/main" id="{7BCB3E88-2F2F-CD7D-BD38-ADE7268EB7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29344"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a:t>AMPED™ Hydrate</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379139"/>
            <a:ext cx="5537400" cy="2916738"/>
          </a:xfrm>
        </p:spPr>
        <p:txBody>
          <a:bodyPr>
            <a:noAutofit/>
          </a:bodyPr>
          <a:lstStyle/>
          <a:p>
            <a:pPr>
              <a:lnSpc>
                <a:spcPct val="100000"/>
              </a:lnSpc>
            </a:pPr>
            <a:r>
              <a:rPr lang="de-DE" sz="1400" dirty="0">
                <a:latin typeface="+mn-lt"/>
              </a:rPr>
              <a:t>Regenerieren und auftanken: mit Nährstoffen und der Flüssigkeit, die während der täglichen Aktivitäten verloren gehen.</a:t>
            </a:r>
          </a:p>
          <a:p>
            <a:pPr>
              <a:lnSpc>
                <a:spcPct val="100000"/>
              </a:lnSpc>
            </a:pPr>
            <a:r>
              <a:rPr lang="de-DE" sz="1400" dirty="0">
                <a:latin typeface="+mn-lt"/>
              </a:rPr>
              <a:t>Still’ mehr als nur Deinen Durst: Gib Deinem Körper essentielle Vitamine und Mineralstoffe.</a:t>
            </a:r>
          </a:p>
          <a:p>
            <a:pPr>
              <a:lnSpc>
                <a:spcPct val="100000"/>
              </a:lnSpc>
            </a:pPr>
            <a:r>
              <a:rPr lang="de-DE" sz="1400" dirty="0">
                <a:latin typeface="+mn-lt"/>
              </a:rPr>
              <a:t>Bleibe in Bewegung: Tanke während des Trainings auf mit Elektrolyten, Kohlenhydraten und Vitaminen für eine Spitzenleistung.</a:t>
            </a:r>
          </a:p>
          <a:p>
            <a:pPr>
              <a:lnSpc>
                <a:spcPct val="100000"/>
              </a:lnSpc>
            </a:pPr>
            <a:r>
              <a:rPr lang="de-DE" sz="1400" dirty="0">
                <a:latin typeface="+mn-lt"/>
              </a:rPr>
              <a:t>Optimale Flüssigkeitsversorgung: keine künstlichen Aromen, Farb- oder Süßstoffe und nur 35 Kalorien pro Portion.</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5156400" cy="1384995"/>
          </a:xfrm>
          <a:prstGeom prst="rect">
            <a:avLst/>
          </a:prstGeom>
          <a:noFill/>
        </p:spPr>
        <p:txBody>
          <a:bodyPr wrap="square">
            <a:spAutoFit/>
          </a:bodyPr>
          <a:lstStyle/>
          <a:p>
            <a:r>
              <a:rPr lang="de-DE" sz="1400" dirty="0"/>
              <a:t>Egal ob es sich um einen Marathon oder nur um  Besorgungen am Samstag handelt, eine gute  Flüssigkeitsversorgung ist für jeden wichtig, nicht nur für Sportler. Das bedeutet, dass die Elektrolyte, Vitamine und Mineralstoffe in jedem Schluck AMPED™ Hydrate speziell für Dich gedacht sind. Zeit, in Sachen Flüssigkeitsversorgung alles richtig zu machen.</a:t>
            </a:r>
            <a:endParaRPr lang="en-GB" sz="1400" dirty="0"/>
          </a:p>
        </p:txBody>
      </p:sp>
    </p:spTree>
    <p:extLst>
      <p:ext uri="{BB962C8B-B14F-4D97-AF65-F5344CB8AC3E}">
        <p14:creationId xmlns:p14="http://schemas.microsoft.com/office/powerpoint/2010/main" val="3272875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eapon&#10;&#10;Description automatically generated">
            <a:extLst>
              <a:ext uri="{FF2B5EF4-FFF2-40B4-BE49-F238E27FC236}">
                <a16:creationId xmlns:a16="http://schemas.microsoft.com/office/drawing/2014/main" id="{E5180EEF-C75B-FB52-EAFB-9579FDB1C4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252" y="0"/>
            <a:ext cx="5929343"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910" y="-547850"/>
            <a:ext cx="5537400" cy="1676400"/>
          </a:xfrm>
        </p:spPr>
        <p:txBody>
          <a:bodyPr/>
          <a:lstStyle/>
          <a:p>
            <a:r>
              <a:rPr lang="en-GB" dirty="0"/>
              <a:t>AMPED™ Post-Workout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910" y="2412756"/>
            <a:ext cx="5537400" cy="3810203"/>
          </a:xfrm>
        </p:spPr>
        <p:txBody>
          <a:bodyPr>
            <a:noAutofit/>
          </a:bodyPr>
          <a:lstStyle/>
          <a:p>
            <a:pPr>
              <a:lnSpc>
                <a:spcPct val="100000"/>
              </a:lnSpc>
            </a:pPr>
            <a:r>
              <a:rPr lang="de-DE" sz="1300" dirty="0">
                <a:latin typeface="+mn-lt"/>
              </a:rPr>
              <a:t>Schnell wieder fit werden: Entwickelt, um die Muskelerholung zu fördern, die Gelenke gesund zu halten und trainingsbedingte Schmerzen zu lindern*.</a:t>
            </a:r>
          </a:p>
          <a:p>
            <a:pPr>
              <a:lnSpc>
                <a:spcPct val="100000"/>
              </a:lnSpc>
            </a:pPr>
            <a:r>
              <a:rPr lang="de-DE" sz="1300" dirty="0">
                <a:latin typeface="+mn-lt"/>
              </a:rPr>
              <a:t>Clevere Zutaten: erlesene Mischung aus Sauerkirsche, Kurkuma, </a:t>
            </a:r>
            <a:r>
              <a:rPr lang="de-DE" sz="1300" dirty="0" err="1">
                <a:latin typeface="+mn-lt"/>
              </a:rPr>
              <a:t>Astaxanthin</a:t>
            </a:r>
            <a:r>
              <a:rPr lang="de-DE" sz="1300" dirty="0">
                <a:latin typeface="+mn-lt"/>
              </a:rPr>
              <a:t> und Kollagen, die nachweislich die Muskelerholung fördern und Schmerzen nach dem Training lindern.</a:t>
            </a:r>
          </a:p>
          <a:p>
            <a:pPr>
              <a:lnSpc>
                <a:spcPct val="100000"/>
              </a:lnSpc>
            </a:pPr>
            <a:r>
              <a:rPr lang="de-DE" sz="1300" dirty="0">
                <a:latin typeface="+mn-lt"/>
              </a:rPr>
              <a:t>Für alle: Ergänzungsmittel sind nicht nur Elite-Sportlern vorbehalten. Du hast Probleme, nach dem Beintraining oder nach Deiner wöchentlichen Wanderung die Treppe hochzukommen? Wir haben da etwas für Dich...</a:t>
            </a:r>
          </a:p>
          <a:p>
            <a:pPr>
              <a:lnSpc>
                <a:spcPct val="100000"/>
              </a:lnSpc>
            </a:pPr>
            <a:r>
              <a:rPr lang="de-DE" sz="1300" dirty="0">
                <a:latin typeface="+mn-lt"/>
              </a:rPr>
              <a:t>Fitmacher nach dem Training: ein Durstlöscher mit tropischem Punsch-Geschmack.</a:t>
            </a:r>
          </a:p>
          <a:p>
            <a:pPr>
              <a:lnSpc>
                <a:spcPct val="100000"/>
              </a:lnSpc>
            </a:pPr>
            <a:r>
              <a:rPr lang="de-DE" sz="1300" dirty="0">
                <a:latin typeface="+mn-lt"/>
              </a:rPr>
              <a:t>Von </a:t>
            </a:r>
            <a:r>
              <a:rPr lang="de-DE" sz="1300" dirty="0" err="1">
                <a:latin typeface="+mn-lt"/>
              </a:rPr>
              <a:t>Informed</a:t>
            </a:r>
            <a:r>
              <a:rPr lang="de-DE" sz="1300" dirty="0">
                <a:latin typeface="+mn-lt"/>
              </a:rPr>
              <a:t>-Sport zertifiziert: Athleten, die an Turnieren teilnehmen, können ganz beruhigt sein, da AMPED™ Post-Workout auf Qualität getestet wurde und keine Substanzen enthält, die von der Welt-Anti-Doping-Agentur verboten wurden.</a:t>
            </a:r>
            <a:endParaRPr lang="nl-NL" sz="13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910" y="1087915"/>
            <a:ext cx="4841243" cy="1384995"/>
          </a:xfrm>
          <a:prstGeom prst="rect">
            <a:avLst/>
          </a:prstGeom>
          <a:noFill/>
        </p:spPr>
        <p:txBody>
          <a:bodyPr wrap="square">
            <a:spAutoFit/>
          </a:bodyPr>
          <a:lstStyle/>
          <a:p>
            <a:r>
              <a:rPr lang="de-DE" sz="1400" dirty="0"/>
              <a:t>Schmerzende Muskeln halten Dich von Deinem nächsten Training ab? Überspringe niemals wieder eine Trainingssession – AMPED Post-Workout ist darauf ausgelegt, die Muskelerholung zu fördern und auf das Training zurückzuführende Schmerzen zu lindern. Wir</a:t>
            </a:r>
          </a:p>
          <a:p>
            <a:r>
              <a:rPr lang="de-DE" sz="1400" dirty="0"/>
              <a:t>sehen uns dann gleich im Fitnessstudio.</a:t>
            </a:r>
            <a:endParaRPr lang="en-GB" sz="1400" dirty="0"/>
          </a:p>
        </p:txBody>
      </p:sp>
    </p:spTree>
    <p:extLst>
      <p:ext uri="{BB962C8B-B14F-4D97-AF65-F5344CB8AC3E}">
        <p14:creationId xmlns:p14="http://schemas.microsoft.com/office/powerpoint/2010/main" val="39680467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96915"/>
            <a:ext cx="5537400" cy="1676400"/>
          </a:xfrm>
        </p:spPr>
        <p:txBody>
          <a:bodyPr/>
          <a:lstStyle/>
          <a:p>
            <a:r>
              <a:rPr lang="en-GB" dirty="0"/>
              <a:t>IsaPro®</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172886"/>
            <a:ext cx="5537400" cy="2916738"/>
          </a:xfrm>
        </p:spPr>
        <p:txBody>
          <a:bodyPr>
            <a:noAutofit/>
          </a:bodyPr>
          <a:lstStyle/>
          <a:p>
            <a:pPr>
              <a:lnSpc>
                <a:spcPct val="100000"/>
              </a:lnSpc>
            </a:pPr>
            <a:r>
              <a:rPr lang="de-DE" sz="1400" dirty="0">
                <a:latin typeface="+mn-lt"/>
              </a:rPr>
              <a:t>Bessere Milchprodukte: 18 </a:t>
            </a:r>
            <a:r>
              <a:rPr lang="de-DE" sz="1400" dirty="0" err="1">
                <a:latin typeface="+mn-lt"/>
              </a:rPr>
              <a:t>g</a:t>
            </a:r>
            <a:r>
              <a:rPr lang="de-DE" sz="1400" dirty="0">
                <a:latin typeface="+mn-lt"/>
              </a:rPr>
              <a:t> nicht-denaturiertes </a:t>
            </a:r>
            <a:r>
              <a:rPr lang="de-DE" sz="1400" dirty="0" err="1">
                <a:latin typeface="+mn-lt"/>
              </a:rPr>
              <a:t>Molkeprotein</a:t>
            </a:r>
            <a:r>
              <a:rPr lang="de-DE" sz="1400" dirty="0">
                <a:latin typeface="+mn-lt"/>
              </a:rPr>
              <a:t> von nicht hormonell behandelten, auf Weiden grasenden Kühen.</a:t>
            </a:r>
          </a:p>
          <a:p>
            <a:pPr>
              <a:lnSpc>
                <a:spcPct val="100000"/>
              </a:lnSpc>
            </a:pPr>
            <a:r>
              <a:rPr lang="de-DE" sz="1400" dirty="0">
                <a:latin typeface="+mn-lt"/>
              </a:rPr>
              <a:t>Echt sportlich: ein perfektes Getränk nach dem Training zur Unterstützung der Muskelregeneration und des Muskelwachstums*.</a:t>
            </a:r>
          </a:p>
          <a:p>
            <a:pPr>
              <a:lnSpc>
                <a:spcPct val="100000"/>
              </a:lnSpc>
            </a:pPr>
            <a:r>
              <a:rPr lang="de-DE" sz="1400" dirty="0">
                <a:latin typeface="+mn-lt"/>
              </a:rPr>
              <a:t>Angenehme Sättigung: reines nahrhaftes Protein mit nur 100 Kalorien, das Dir dabei hilft, Dich länger satt zu fühlen.</a:t>
            </a:r>
          </a:p>
          <a:p>
            <a:pPr>
              <a:lnSpc>
                <a:spcPct val="100000"/>
              </a:lnSpc>
            </a:pPr>
            <a:r>
              <a:rPr lang="de-DE" sz="1400" dirty="0">
                <a:latin typeface="+mn-lt"/>
              </a:rPr>
              <a:t>Werde kreativ: einfach Wasser hinzufügen, in </a:t>
            </a:r>
            <a:r>
              <a:rPr lang="de-DE" sz="1400">
                <a:latin typeface="+mn-lt"/>
              </a:rPr>
              <a:t>Shakes hineinmischen </a:t>
            </a:r>
            <a:r>
              <a:rPr lang="de-DE" sz="1400" dirty="0">
                <a:latin typeface="+mn-lt"/>
              </a:rPr>
              <a:t>oder Deinem Lieblingsrezept hinzufügen.</a:t>
            </a:r>
          </a:p>
          <a:p>
            <a:pPr>
              <a:lnSpc>
                <a:spcPct val="100000"/>
              </a:lnSpc>
            </a:pPr>
            <a:r>
              <a:rPr lang="de-DE" sz="1400" dirty="0">
                <a:latin typeface="+mn-lt"/>
              </a:rPr>
              <a:t>Alles natürlich: keine künstlichen Süßstoffe oder Aromen.</a:t>
            </a:r>
            <a:endParaRPr lang="en-US" sz="1400" dirty="0">
              <a:latin typeface="+mn-lt"/>
            </a:endParaRPr>
          </a:p>
        </p:txBody>
      </p:sp>
      <p:sp>
        <p:nvSpPr>
          <p:cNvPr id="5" name="TextBox 4">
            <a:extLst>
              <a:ext uri="{FF2B5EF4-FFF2-40B4-BE49-F238E27FC236}">
                <a16:creationId xmlns:a16="http://schemas.microsoft.com/office/drawing/2014/main" id="{8F7E8892-1E15-BAC7-AF2F-3C0D4D67CB62}"/>
              </a:ext>
            </a:extLst>
          </p:cNvPr>
          <p:cNvSpPr txBox="1"/>
          <p:nvPr/>
        </p:nvSpPr>
        <p:spPr>
          <a:xfrm>
            <a:off x="6273600" y="1888325"/>
            <a:ext cx="4841243" cy="1169551"/>
          </a:xfrm>
          <a:prstGeom prst="rect">
            <a:avLst/>
          </a:prstGeom>
          <a:noFill/>
        </p:spPr>
        <p:txBody>
          <a:bodyPr wrap="square">
            <a:spAutoFit/>
          </a:bodyPr>
          <a:lstStyle/>
          <a:p>
            <a:r>
              <a:rPr lang="de-DE" sz="1400" dirty="0"/>
              <a:t>Spoiler-Warnung: Protein ist nicht nur für Bodybuilder! Sichere Dir 18 g hochwertigen Proteins in jeder Portion zur Unterstützung der Muskelregeneration und des Muskelwachstums*. So erhöhst Du die Proteinaufnahme und fühlst Dich länger satt. </a:t>
            </a:r>
            <a:endParaRPr lang="en-GB" sz="1400" dirty="0"/>
          </a:p>
        </p:txBody>
      </p:sp>
      <p:pic>
        <p:nvPicPr>
          <p:cNvPr id="2" name="Picture 2">
            <a:extLst>
              <a:ext uri="{FF2B5EF4-FFF2-40B4-BE49-F238E27FC236}">
                <a16:creationId xmlns:a16="http://schemas.microsoft.com/office/drawing/2014/main" id="{634072AA-C370-3520-253D-517748572A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907" y="1642602"/>
            <a:ext cx="5436093" cy="40770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sky, outdoor, grass, beverage&#10;&#10;Description automatically generated">
            <a:extLst>
              <a:ext uri="{FF2B5EF4-FFF2-40B4-BE49-F238E27FC236}">
                <a16:creationId xmlns:a16="http://schemas.microsoft.com/office/drawing/2014/main" id="{CB5AC79D-C37F-9FA4-38BB-499F92B300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6"/>
            <a:ext cx="5929033" cy="6858000"/>
          </a:xfrm>
          <a:prstGeom prst="rect">
            <a:avLst/>
          </a:prstGeom>
        </p:spPr>
      </p:pic>
    </p:spTree>
    <p:extLst>
      <p:ext uri="{BB962C8B-B14F-4D97-AF65-F5344CB8AC3E}">
        <p14:creationId xmlns:p14="http://schemas.microsoft.com/office/powerpoint/2010/main" val="397661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3877099" y="430225"/>
            <a:ext cx="4437801" cy="2922058"/>
          </a:xfrm>
        </p:spPr>
        <p:txBody>
          <a:bodyPr>
            <a:normAutofit/>
          </a:bodyPr>
          <a:lstStyle/>
          <a:p>
            <a:r>
              <a:rPr lang="en-US" sz="4000" dirty="0">
                <a:latin typeface="+mn-lt"/>
              </a:rPr>
              <a:t>UNSERE</a:t>
            </a:r>
            <a:br>
              <a:rPr lang="en-US" sz="3200" dirty="0">
                <a:latin typeface="+mn-lt"/>
              </a:rPr>
            </a:br>
            <a:r>
              <a:rPr lang="en-US" sz="3600" dirty="0">
                <a:latin typeface="+mn-lt"/>
              </a:rPr>
              <a:t>HAUPTPRODUKTE</a:t>
            </a:r>
            <a:endParaRPr lang="en-US" sz="3200" dirty="0">
              <a:latin typeface="+mn-lt"/>
            </a:endParaRPr>
          </a:p>
        </p:txBody>
      </p:sp>
    </p:spTree>
    <p:extLst>
      <p:ext uri="{BB962C8B-B14F-4D97-AF65-F5344CB8AC3E}">
        <p14:creationId xmlns:p14="http://schemas.microsoft.com/office/powerpoint/2010/main" val="901686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88026"/>
            <a:ext cx="5537400" cy="1676400"/>
          </a:xfrm>
        </p:spPr>
        <p:txBody>
          <a:bodyPr/>
          <a:lstStyle/>
          <a:p>
            <a:r>
              <a:rPr lang="en-US" dirty="0" err="1"/>
              <a:t>IsaLean</a:t>
            </a:r>
            <a:r>
              <a:rPr lang="en-GB" dirty="0"/>
              <a:t>™</a:t>
            </a:r>
            <a:r>
              <a:rPr lang="en-US" dirty="0"/>
              <a:t> Shake </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187481"/>
            <a:ext cx="5537400" cy="2735170"/>
          </a:xfrm>
        </p:spPr>
        <p:txBody>
          <a:bodyPr>
            <a:normAutofit lnSpcReduction="10000"/>
          </a:bodyPr>
          <a:lstStyle/>
          <a:p>
            <a:pPr algn="l"/>
            <a:r>
              <a:rPr lang="de-DE" sz="1400" dirty="0">
                <a:latin typeface="+mn-lt"/>
              </a:rPr>
              <a:t>Schlankes Profil: 24 Gramm Protein, um reine Muskelmasse aufzubauen und sich länger satt zu fühlen.</a:t>
            </a:r>
          </a:p>
          <a:p>
            <a:pPr algn="l"/>
            <a:r>
              <a:rPr lang="de-DE" sz="1400" dirty="0">
                <a:latin typeface="+mn-lt"/>
              </a:rPr>
              <a:t>Praktisch und vollwertig: Eine nahrhafte Mahlzeit mit der richtigen Balance aus Protein, guten Fetten und Kohlenhydraten. Der Unterschied? Diese Mahlzeit kann in Sekunden zubereitet werden.</a:t>
            </a:r>
          </a:p>
          <a:p>
            <a:pPr algn="l"/>
            <a:r>
              <a:rPr lang="de-DE" sz="1400" dirty="0">
                <a:latin typeface="+mn-lt"/>
              </a:rPr>
              <a:t>Keine leeren Kalorien: Nahrhaft und gut, mit nur 240 Kalorien</a:t>
            </a:r>
          </a:p>
          <a:p>
            <a:pPr algn="l"/>
            <a:r>
              <a:rPr lang="de-DE" sz="1400" dirty="0">
                <a:latin typeface="+mn-lt"/>
              </a:rPr>
              <a:t>Natürliche und gesunde Ernährung: Warum künstliche Aromen, Farb- oder Süßstoffe in Kauf nehmen?</a:t>
            </a:r>
          </a:p>
          <a:p>
            <a:pPr algn="l"/>
            <a:r>
              <a:rPr lang="de-DE" sz="1400" dirty="0">
                <a:latin typeface="+mn-lt"/>
              </a:rPr>
              <a:t>Bessere Milchprodukte: Nicht denaturiertes </a:t>
            </a:r>
            <a:r>
              <a:rPr lang="de-DE" sz="1400" dirty="0" err="1">
                <a:latin typeface="+mn-lt"/>
              </a:rPr>
              <a:t>Molkeprotein</a:t>
            </a:r>
            <a:r>
              <a:rPr lang="de-DE" sz="1400" dirty="0">
                <a:latin typeface="+mn-lt"/>
              </a:rPr>
              <a:t> von glücklichen, nicht mit Hormonen behandelten, auf Weidenlebenden Kühen.</a:t>
            </a:r>
            <a:endParaRPr lang="en-US" sz="1400" dirty="0">
              <a:latin typeface="+mn-lt"/>
            </a:endParaRPr>
          </a:p>
        </p:txBody>
      </p:sp>
      <p:sp>
        <p:nvSpPr>
          <p:cNvPr id="10" name="TextBox 9">
            <a:extLst>
              <a:ext uri="{FF2B5EF4-FFF2-40B4-BE49-F238E27FC236}">
                <a16:creationId xmlns:a16="http://schemas.microsoft.com/office/drawing/2014/main" id="{D23B05B9-D60B-4A02-A380-3E13F7104501}"/>
              </a:ext>
            </a:extLst>
          </p:cNvPr>
          <p:cNvSpPr txBox="1"/>
          <p:nvPr/>
        </p:nvSpPr>
        <p:spPr>
          <a:xfrm>
            <a:off x="6273600" y="1891178"/>
            <a:ext cx="5731182" cy="954107"/>
          </a:xfrm>
          <a:prstGeom prst="rect">
            <a:avLst/>
          </a:prstGeom>
          <a:noFill/>
        </p:spPr>
        <p:txBody>
          <a:bodyPr wrap="square">
            <a:spAutoFit/>
          </a:bodyPr>
          <a:lstStyle/>
          <a:p>
            <a:pPr algn="l"/>
            <a:r>
              <a:rPr lang="de-DE" sz="1400" dirty="0"/>
              <a:t>Maximaler Nährwert. Keine leeren Kalorien. Eine perfekt ausgewogene Mahlzeit, die voll von essentiellen Nährstoffen ist und auch wirklich gut schmeckt. Einige Dinge sind zu schön und trotzdem wahr.</a:t>
            </a:r>
            <a:endParaRPr lang="en-GB" sz="1400" dirty="0"/>
          </a:p>
        </p:txBody>
      </p:sp>
      <p:pic>
        <p:nvPicPr>
          <p:cNvPr id="5" name="Picture 4" descr="A picture containing cup, table, drink, food&#10;&#10;Description automatically generated">
            <a:extLst>
              <a:ext uri="{FF2B5EF4-FFF2-40B4-BE49-F238E27FC236}">
                <a16:creationId xmlns:a16="http://schemas.microsoft.com/office/drawing/2014/main" id="{5E4447EC-3B07-436B-AF5A-1B6BE3E4D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5918400" cy="6858000"/>
          </a:xfrm>
          <a:prstGeom prst="rect">
            <a:avLst/>
          </a:prstGeom>
        </p:spPr>
      </p:pic>
    </p:spTree>
    <p:extLst>
      <p:ext uri="{BB962C8B-B14F-4D97-AF65-F5344CB8AC3E}">
        <p14:creationId xmlns:p14="http://schemas.microsoft.com/office/powerpoint/2010/main" val="320104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up, table, food, indoor&#10;&#10;Description automatically generated">
            <a:extLst>
              <a:ext uri="{FF2B5EF4-FFF2-40B4-BE49-F238E27FC236}">
                <a16:creationId xmlns:a16="http://schemas.microsoft.com/office/drawing/2014/main" id="{860B0C9C-51FA-51E5-F6F0-9A8B2597AE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918400" cy="6858000"/>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301098"/>
            <a:ext cx="5537400" cy="1676400"/>
          </a:xfrm>
        </p:spPr>
        <p:txBody>
          <a:bodyPr/>
          <a:lstStyle/>
          <a:p>
            <a:r>
              <a:rPr lang="en-US" dirty="0" err="1"/>
              <a:t>IsaLean</a:t>
            </a:r>
            <a:r>
              <a:rPr lang="en-GB" dirty="0"/>
              <a:t>™</a:t>
            </a:r>
            <a:r>
              <a:rPr lang="en-US" dirty="0"/>
              <a:t> Shake </a:t>
            </a:r>
            <a:r>
              <a:rPr lang="en-GB" sz="3200" b="1" i="0" u="none" strike="noStrike" baseline="0" dirty="0">
                <a:latin typeface="SuperiorTitle-Bold"/>
              </a:rPr>
              <a:t>Plant Based</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3220601"/>
            <a:ext cx="5537400" cy="3267748"/>
          </a:xfrm>
        </p:spPr>
        <p:txBody>
          <a:bodyPr>
            <a:noAutofit/>
          </a:bodyPr>
          <a:lstStyle/>
          <a:p>
            <a:pPr algn="l"/>
            <a:r>
              <a:rPr lang="de-DE" sz="1400" dirty="0">
                <a:latin typeface="+mn-lt"/>
              </a:rPr>
              <a:t>Sieht echt gesund aus: 24 Gramm pflanzliches Protein zum Aufbau fettfreier Muskelmasse und für ein langanhaltendes Sättigungsgefühl. •</a:t>
            </a:r>
          </a:p>
          <a:p>
            <a:pPr algn="l"/>
            <a:r>
              <a:rPr lang="de-DE" sz="1400" dirty="0">
                <a:latin typeface="+mn-lt"/>
              </a:rPr>
              <a:t>Praktisch und vollwertig: eine gesunde Mahlzeit mit dem richtigen Verhältnis von Eiweiß, gesunden Fetten und Kohlenhydraten. Der Unterschied? Diese Mahlzeit kann in Sekundenschnelle zubereitet werden.</a:t>
            </a:r>
          </a:p>
          <a:p>
            <a:pPr algn="l"/>
            <a:r>
              <a:rPr lang="de-DE" sz="1400" dirty="0">
                <a:latin typeface="+mn-lt"/>
              </a:rPr>
              <a:t>Für Veganer geeignet. Mit Eiweiß aus Vollkornreis und Erbsen ist es gut für Dich und den Planeten.</a:t>
            </a:r>
          </a:p>
          <a:p>
            <a:pPr algn="l"/>
            <a:r>
              <a:rPr lang="de-DE" sz="1400" dirty="0">
                <a:latin typeface="+mn-lt"/>
              </a:rPr>
              <a:t>•Keine leeren Kalorien. Von höchster Qualität mit nur 250 Kalorien.</a:t>
            </a:r>
          </a:p>
          <a:p>
            <a:pPr algn="l"/>
            <a:r>
              <a:rPr lang="de-DE" sz="1400" dirty="0">
                <a:latin typeface="+mn-lt"/>
              </a:rPr>
              <a:t>Einfach gesund essen. Keine versteckten künstliche Aromen, Farbstoffen oder Süßungsmittel.</a:t>
            </a:r>
            <a:endParaRPr lang="en-US" sz="1400" dirty="0">
              <a:latin typeface="+mn-lt"/>
            </a:endParaRPr>
          </a:p>
        </p:txBody>
      </p:sp>
      <p:sp>
        <p:nvSpPr>
          <p:cNvPr id="5" name="TextBox 4">
            <a:extLst>
              <a:ext uri="{FF2B5EF4-FFF2-40B4-BE49-F238E27FC236}">
                <a16:creationId xmlns:a16="http://schemas.microsoft.com/office/drawing/2014/main" id="{53213C49-7DD6-7B97-8678-FC9C079AEAA6}"/>
              </a:ext>
            </a:extLst>
          </p:cNvPr>
          <p:cNvSpPr txBox="1"/>
          <p:nvPr/>
        </p:nvSpPr>
        <p:spPr>
          <a:xfrm>
            <a:off x="6273600" y="2121996"/>
            <a:ext cx="5276249" cy="738664"/>
          </a:xfrm>
          <a:prstGeom prst="rect">
            <a:avLst/>
          </a:prstGeom>
          <a:noFill/>
        </p:spPr>
        <p:txBody>
          <a:bodyPr wrap="square">
            <a:spAutoFit/>
          </a:bodyPr>
          <a:lstStyle/>
          <a:p>
            <a:pPr algn="l"/>
            <a:r>
              <a:rPr lang="de-DE" sz="1400" b="0" i="0" u="none" strike="noStrike" baseline="0" dirty="0"/>
              <a:t>Optimale Nährstoffversorgung. Keine leeren Kalorien. Eine perfekt ausgewogene Mahlzeit in jedem Portionsbeutel, die voller essentieller Nährstoffe ist und auch noch gut schmeckt.</a:t>
            </a:r>
            <a:endParaRPr lang="en-GB" sz="1400" dirty="0"/>
          </a:p>
        </p:txBody>
      </p:sp>
    </p:spTree>
    <p:extLst>
      <p:ext uri="{BB962C8B-B14F-4D97-AF65-F5344CB8AC3E}">
        <p14:creationId xmlns:p14="http://schemas.microsoft.com/office/powerpoint/2010/main" val="308445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99401" y="-367600"/>
            <a:ext cx="5537400" cy="1676400"/>
          </a:xfrm>
        </p:spPr>
        <p:txBody>
          <a:bodyPr/>
          <a:lstStyle/>
          <a:p>
            <a:r>
              <a:rPr lang="en-US" dirty="0"/>
              <a:t>Nourish For Life</a:t>
            </a:r>
            <a:r>
              <a:rPr lang="en-GB" dirty="0"/>
              <a:t>™</a:t>
            </a:r>
            <a:endParaRPr lang="en-US" dirty="0"/>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64722" y="2563625"/>
            <a:ext cx="5537400" cy="4153335"/>
          </a:xfrm>
        </p:spPr>
        <p:txBody>
          <a:bodyPr>
            <a:noAutofit/>
          </a:bodyPr>
          <a:lstStyle/>
          <a:p>
            <a:pPr>
              <a:lnSpc>
                <a:spcPct val="100000"/>
              </a:lnSpc>
            </a:pPr>
            <a:r>
              <a:rPr lang="de-DE" sz="1400" dirty="0">
                <a:latin typeface="+mn-lt"/>
              </a:rPr>
              <a:t>Dein Begleiter für den Reinigungstag: Du versuchst nur, Dich irgendwie durch den Fastentag zu schleppen? Das ist nun vorbei – dank gezielter Mengen an Nährstoffen, die Dir Energie und Konzentration geben.</a:t>
            </a:r>
          </a:p>
          <a:p>
            <a:pPr>
              <a:lnSpc>
                <a:spcPct val="100000"/>
              </a:lnSpc>
            </a:pPr>
            <a:r>
              <a:rPr lang="de-DE" sz="1400" dirty="0">
                <a:latin typeface="+mn-lt"/>
              </a:rPr>
              <a:t>Team Superfood: Pfefferminze, Aloe Vera, Kurkuma, Süßholzwurzel, Heidelbeere, </a:t>
            </a:r>
            <a:r>
              <a:rPr lang="de-DE" sz="1400" dirty="0" err="1">
                <a:latin typeface="+mn-lt"/>
              </a:rPr>
              <a:t>Ashwagandha</a:t>
            </a:r>
            <a:r>
              <a:rPr lang="de-DE" sz="1400" dirty="0">
                <a:latin typeface="+mn-lt"/>
              </a:rPr>
              <a:t> und Sibirischer Ginseng geben Dir Power beim Fasten.</a:t>
            </a:r>
          </a:p>
          <a:p>
            <a:pPr>
              <a:lnSpc>
                <a:spcPct val="100000"/>
              </a:lnSpc>
            </a:pPr>
            <a:r>
              <a:rPr lang="de-DE" sz="1400" dirty="0">
                <a:latin typeface="+mn-lt"/>
              </a:rPr>
              <a:t>Unterstütze Dein Entgiftungssystem: mit einer gezielten Mischung aus nahrhaften B-Vitaminen, biologisch aktiven Pflanzenwirkstoffen und natürlichen Aromen.</a:t>
            </a:r>
          </a:p>
          <a:p>
            <a:pPr>
              <a:lnSpc>
                <a:spcPct val="100000"/>
              </a:lnSpc>
            </a:pPr>
            <a:r>
              <a:rPr lang="de-DE" sz="1400" dirty="0">
                <a:latin typeface="+mn-lt"/>
              </a:rPr>
              <a:t>Fastentage sind nicht so Dein Ding? Probiere es stattdessen mit </a:t>
            </a:r>
            <a:r>
              <a:rPr lang="de-DE" sz="1400" dirty="0" err="1">
                <a:latin typeface="+mn-lt"/>
              </a:rPr>
              <a:t>Everyday</a:t>
            </a:r>
            <a:r>
              <a:rPr lang="de-DE" sz="1400" dirty="0">
                <a:latin typeface="+mn-lt"/>
              </a:rPr>
              <a:t> </a:t>
            </a:r>
            <a:r>
              <a:rPr lang="de-DE" sz="1400" dirty="0" err="1">
                <a:latin typeface="+mn-lt"/>
              </a:rPr>
              <a:t>Cleansing</a:t>
            </a:r>
            <a:r>
              <a:rPr lang="de-DE" sz="1400" dirty="0">
                <a:latin typeface="+mn-lt"/>
              </a:rPr>
              <a:t> und trinke jeden Tag </a:t>
            </a:r>
            <a:r>
              <a:rPr lang="de-DE" sz="1400" dirty="0" err="1">
                <a:latin typeface="+mn-lt"/>
              </a:rPr>
              <a:t>Nourish</a:t>
            </a:r>
            <a:r>
              <a:rPr lang="de-DE" sz="1400" dirty="0">
                <a:latin typeface="+mn-lt"/>
              </a:rPr>
              <a:t> </a:t>
            </a:r>
            <a:r>
              <a:rPr lang="de-DE" sz="1400" dirty="0" err="1">
                <a:latin typeface="+mn-lt"/>
              </a:rPr>
              <a:t>for</a:t>
            </a:r>
            <a:r>
              <a:rPr lang="de-DE" sz="1400" dirty="0">
                <a:latin typeface="+mn-lt"/>
              </a:rPr>
              <a:t> Life, um die pflanzlichen Wirkstoffe zu genießen.</a:t>
            </a:r>
          </a:p>
          <a:p>
            <a:pPr>
              <a:lnSpc>
                <a:spcPct val="100000"/>
              </a:lnSpc>
            </a:pPr>
            <a:r>
              <a:rPr lang="de-DE" sz="1400" dirty="0">
                <a:latin typeface="+mn-lt"/>
              </a:rPr>
              <a:t>Der schwierigste Teil der Entschlackung: die Auswahl der Geschmacksrichtung. Peach Mango? Natural Rich Berry? Es ist schwer, sich nur für eines der beiden zu entscheiden.</a:t>
            </a:r>
            <a:endParaRPr lang="en-US" sz="1400" dirty="0">
              <a:latin typeface="+mn-lt"/>
            </a:endParaRPr>
          </a:p>
        </p:txBody>
      </p:sp>
      <p:pic>
        <p:nvPicPr>
          <p:cNvPr id="6" name="Picture 5">
            <a:extLst>
              <a:ext uri="{FF2B5EF4-FFF2-40B4-BE49-F238E27FC236}">
                <a16:creationId xmlns:a16="http://schemas.microsoft.com/office/drawing/2014/main" id="{F0286584-6FCC-A2F9-F5AE-A90CBF421D2E}"/>
              </a:ext>
            </a:extLst>
          </p:cNvPr>
          <p:cNvPicPr>
            <a:picLocks noChangeAspect="1"/>
          </p:cNvPicPr>
          <p:nvPr/>
        </p:nvPicPr>
        <p:blipFill>
          <a:blip r:embed="rId2"/>
          <a:stretch>
            <a:fillRect/>
          </a:stretch>
        </p:blipFill>
        <p:spPr>
          <a:xfrm>
            <a:off x="381000" y="1157288"/>
            <a:ext cx="5574883" cy="4177804"/>
          </a:xfrm>
          <a:prstGeom prst="rect">
            <a:avLst/>
          </a:prstGeom>
        </p:spPr>
      </p:pic>
      <p:sp>
        <p:nvSpPr>
          <p:cNvPr id="7" name="TextBox 6">
            <a:extLst>
              <a:ext uri="{FF2B5EF4-FFF2-40B4-BE49-F238E27FC236}">
                <a16:creationId xmlns:a16="http://schemas.microsoft.com/office/drawing/2014/main" id="{547D892D-C0DD-B6F3-C041-3653EA51893F}"/>
              </a:ext>
            </a:extLst>
          </p:cNvPr>
          <p:cNvSpPr txBox="1"/>
          <p:nvPr/>
        </p:nvSpPr>
        <p:spPr>
          <a:xfrm>
            <a:off x="6273602" y="1351437"/>
            <a:ext cx="5276249" cy="1169551"/>
          </a:xfrm>
          <a:prstGeom prst="rect">
            <a:avLst/>
          </a:prstGeom>
          <a:noFill/>
        </p:spPr>
        <p:txBody>
          <a:bodyPr wrap="square">
            <a:spAutoFit/>
          </a:bodyPr>
          <a:lstStyle/>
          <a:p>
            <a:r>
              <a:rPr lang="de-DE" sz="1400" dirty="0"/>
              <a:t>Fastentage (und auch alle anderen Tage) sind kein Problem für Dich mit einem nahrhaften Getränk, das Kräuter und Pflanzenextrakte perfekt kombiniert, um Dir Energie zu liefern.</a:t>
            </a:r>
          </a:p>
          <a:p>
            <a:r>
              <a:rPr lang="de-DE" sz="1400" dirty="0"/>
              <a:t>Du glaubst, dass intermittierendes Fasten nichts für Dich ist? Denk nochmal drüber nach.  </a:t>
            </a:r>
            <a:endParaRPr lang="en-GB" sz="1400" dirty="0"/>
          </a:p>
        </p:txBody>
      </p:sp>
      <p:pic>
        <p:nvPicPr>
          <p:cNvPr id="5" name="Picture 4" descr="A picture containing indoor, cloth&#10;&#10;Description automatically generated">
            <a:extLst>
              <a:ext uri="{FF2B5EF4-FFF2-40B4-BE49-F238E27FC236}">
                <a16:creationId xmlns:a16="http://schemas.microsoft.com/office/drawing/2014/main" id="{700B1346-5E4C-0D91-7CA3-1B04AEADE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918401" cy="6858000"/>
          </a:xfrm>
          <a:prstGeom prst="rect">
            <a:avLst/>
          </a:prstGeom>
        </p:spPr>
      </p:pic>
    </p:spTree>
    <p:extLst>
      <p:ext uri="{BB962C8B-B14F-4D97-AF65-F5344CB8AC3E}">
        <p14:creationId xmlns:p14="http://schemas.microsoft.com/office/powerpoint/2010/main" val="251213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lass of liquid and a slice of watermelon&#10;&#10;Description automatically generated with low confidence">
            <a:extLst>
              <a:ext uri="{FF2B5EF4-FFF2-40B4-BE49-F238E27FC236}">
                <a16:creationId xmlns:a16="http://schemas.microsoft.com/office/drawing/2014/main" id="{26C6B514-BCF9-1CCD-B7E3-EEFD92921D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5918400" cy="6858001"/>
          </a:xfrm>
          <a:prstGeom prst="rect">
            <a:avLst/>
          </a:prstGeom>
        </p:spPr>
      </p:pic>
      <p:sp>
        <p:nvSpPr>
          <p:cNvPr id="3" name="Title 2">
            <a:extLst>
              <a:ext uri="{FF2B5EF4-FFF2-40B4-BE49-F238E27FC236}">
                <a16:creationId xmlns:a16="http://schemas.microsoft.com/office/drawing/2014/main" id="{E600FCCD-C945-5046-865E-9DD6C2D94B37}"/>
              </a:ext>
            </a:extLst>
          </p:cNvPr>
          <p:cNvSpPr>
            <a:spLocks noGrp="1"/>
          </p:cNvSpPr>
          <p:nvPr>
            <p:ph type="title"/>
          </p:nvPr>
        </p:nvSpPr>
        <p:spPr>
          <a:xfrm>
            <a:off x="6273600" y="17015"/>
            <a:ext cx="5537400" cy="1676400"/>
          </a:xfrm>
        </p:spPr>
        <p:txBody>
          <a:bodyPr/>
          <a:lstStyle/>
          <a:p>
            <a:r>
              <a:rPr lang="en-US" dirty="0" err="1"/>
              <a:t>Ionix</a:t>
            </a:r>
            <a:r>
              <a:rPr lang="en-GB" dirty="0"/>
              <a:t>®</a:t>
            </a:r>
            <a:r>
              <a:rPr lang="en-US" dirty="0"/>
              <a:t> Supreme</a:t>
            </a:r>
          </a:p>
        </p:txBody>
      </p:sp>
      <p:sp>
        <p:nvSpPr>
          <p:cNvPr id="4" name="Text Placeholder 3">
            <a:extLst>
              <a:ext uri="{FF2B5EF4-FFF2-40B4-BE49-F238E27FC236}">
                <a16:creationId xmlns:a16="http://schemas.microsoft.com/office/drawing/2014/main" id="{B62E5B2D-6FCF-E042-8C02-86108B053458}"/>
              </a:ext>
            </a:extLst>
          </p:cNvPr>
          <p:cNvSpPr>
            <a:spLocks noGrp="1"/>
          </p:cNvSpPr>
          <p:nvPr>
            <p:ph type="body" sz="half" idx="4294967295"/>
          </p:nvPr>
        </p:nvSpPr>
        <p:spPr>
          <a:xfrm>
            <a:off x="6273600" y="2991770"/>
            <a:ext cx="5537400" cy="2831976"/>
          </a:xfrm>
        </p:spPr>
        <p:txBody>
          <a:bodyPr>
            <a:noAutofit/>
          </a:bodyPr>
          <a:lstStyle/>
          <a:p>
            <a:pPr>
              <a:lnSpc>
                <a:spcPct val="100000"/>
              </a:lnSpc>
            </a:pPr>
            <a:r>
              <a:rPr lang="de-DE" sz="1400" dirty="0">
                <a:latin typeface="+mn-lt"/>
              </a:rPr>
              <a:t>An der Natur orientiert: eine einzigartige Mischung aus wirkungsvollen Pflanzenextrakten wie </a:t>
            </a:r>
            <a:r>
              <a:rPr lang="de-DE" sz="1400" dirty="0" err="1">
                <a:latin typeface="+mn-lt"/>
              </a:rPr>
              <a:t>Hibiskusblüte</a:t>
            </a:r>
            <a:r>
              <a:rPr lang="de-DE" sz="1400" dirty="0">
                <a:latin typeface="+mn-lt"/>
              </a:rPr>
              <a:t>, Wolfsbeere, </a:t>
            </a:r>
            <a:r>
              <a:rPr lang="de-DE" sz="1400" dirty="0" err="1">
                <a:latin typeface="+mn-lt"/>
              </a:rPr>
              <a:t>Schisandra</a:t>
            </a:r>
            <a:r>
              <a:rPr lang="de-DE" sz="1400" dirty="0">
                <a:latin typeface="+mn-lt"/>
              </a:rPr>
              <a:t> und </a:t>
            </a:r>
            <a:r>
              <a:rPr lang="de-DE" sz="1400" dirty="0" err="1">
                <a:latin typeface="+mn-lt"/>
              </a:rPr>
              <a:t>Taigawurzel</a:t>
            </a:r>
            <a:r>
              <a:rPr lang="de-DE" sz="1400" dirty="0">
                <a:latin typeface="+mn-lt"/>
              </a:rPr>
              <a:t>.</a:t>
            </a:r>
          </a:p>
          <a:p>
            <a:pPr>
              <a:lnSpc>
                <a:spcPct val="100000"/>
              </a:lnSpc>
            </a:pPr>
            <a:r>
              <a:rPr lang="de-DE" sz="1400" dirty="0">
                <a:latin typeface="+mn-lt"/>
              </a:rPr>
              <a:t>Mit Sorgfalt ausgewählt: Jeder der pflanzlichen und zielgerichteten Inhaltsstoffe wurde aufgrund seiner Rolle bei der Unterstützung der körperlichen und geistigen Leistungsfähigkeit ausgesucht.</a:t>
            </a:r>
          </a:p>
          <a:p>
            <a:pPr>
              <a:lnSpc>
                <a:spcPct val="100000"/>
              </a:lnSpc>
            </a:pPr>
            <a:r>
              <a:rPr lang="de-DE" sz="1400" dirty="0">
                <a:latin typeface="+mn-lt"/>
              </a:rPr>
              <a:t>Basierend auf Forschungsergebnissen: bestimmte Pflanzenwirkstoffe können bei täglichem Konsum dazu beitragen, die Körperfunktionen unter Stress zu normalisieren, unsere geistige und körperliche Leistungsfähigkeit zu verbessern und Müdigkeit zu reduzieren.</a:t>
            </a:r>
          </a:p>
          <a:p>
            <a:pPr>
              <a:lnSpc>
                <a:spcPct val="100000"/>
              </a:lnSpc>
            </a:pPr>
            <a:r>
              <a:rPr lang="de-DE" sz="1400" dirty="0">
                <a:latin typeface="+mn-lt"/>
              </a:rPr>
              <a:t>Altbewährte Zutaten: aus Pflanzen hergestellt, die bereits seit Jahrhunderten in der ayurvedischen und der traditionellen chinesischen Medizin verwendet werden.</a:t>
            </a:r>
            <a:endParaRPr lang="en-US" sz="1400" dirty="0">
              <a:latin typeface="+mn-lt"/>
            </a:endParaRPr>
          </a:p>
        </p:txBody>
      </p:sp>
      <p:sp>
        <p:nvSpPr>
          <p:cNvPr id="7" name="TextBox 6">
            <a:extLst>
              <a:ext uri="{FF2B5EF4-FFF2-40B4-BE49-F238E27FC236}">
                <a16:creationId xmlns:a16="http://schemas.microsoft.com/office/drawing/2014/main" id="{552829F6-C1BE-D3EE-B1CF-3A3AAF24046F}"/>
              </a:ext>
            </a:extLst>
          </p:cNvPr>
          <p:cNvSpPr txBox="1"/>
          <p:nvPr/>
        </p:nvSpPr>
        <p:spPr>
          <a:xfrm>
            <a:off x="6273600" y="1718905"/>
            <a:ext cx="5276249" cy="1384995"/>
          </a:xfrm>
          <a:prstGeom prst="rect">
            <a:avLst/>
          </a:prstGeom>
          <a:noFill/>
        </p:spPr>
        <p:txBody>
          <a:bodyPr wrap="square">
            <a:spAutoFit/>
          </a:bodyPr>
          <a:lstStyle/>
          <a:p>
            <a:r>
              <a:rPr lang="de-DE" sz="1400" dirty="0"/>
              <a:t>Wir nennen </a:t>
            </a:r>
            <a:r>
              <a:rPr lang="de-DE" sz="1400" dirty="0" err="1"/>
              <a:t>Ionix</a:t>
            </a:r>
            <a:r>
              <a:rPr lang="de-DE" sz="1400" dirty="0"/>
              <a:t>® Supreme „Mutter </a:t>
            </a:r>
            <a:r>
              <a:rPr lang="de-DE" sz="1400" dirty="0" err="1"/>
              <a:t>Natur‘s</a:t>
            </a:r>
            <a:r>
              <a:rPr lang="de-DE" sz="1400" dirty="0"/>
              <a:t> Antwort auf das Wohlbefinden“. Hole Dir das Beste aus ihren Pflanzenwirkstoffen und speziellen Inhaltsstoffen, die seit Jahrhunderten verwendet werden, um konzentriert zu bleiben und den Tag zu meistern. Danken wir der Natur für dieses nährstoffreiche pflanzliche Elixier. </a:t>
            </a:r>
            <a:endParaRPr lang="en-GB" sz="1400" dirty="0"/>
          </a:p>
        </p:txBody>
      </p:sp>
    </p:spTree>
    <p:extLst>
      <p:ext uri="{BB962C8B-B14F-4D97-AF65-F5344CB8AC3E}">
        <p14:creationId xmlns:p14="http://schemas.microsoft.com/office/powerpoint/2010/main" val="2549836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CBECA3-0E2A-CF4C-B4B2-F273F445D73F}"/>
              </a:ext>
            </a:extLst>
          </p:cNvPr>
          <p:cNvSpPr/>
          <p:nvPr/>
        </p:nvSpPr>
        <p:spPr>
          <a:xfrm>
            <a:off x="5414963" y="3000375"/>
            <a:ext cx="1414462"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E1561829-7876-1743-B160-5B13C9900EBB}"/>
              </a:ext>
            </a:extLst>
          </p:cNvPr>
          <p:cNvSpPr>
            <a:spLocks noGrp="1"/>
          </p:cNvSpPr>
          <p:nvPr>
            <p:ph type="title"/>
          </p:nvPr>
        </p:nvSpPr>
        <p:spPr>
          <a:xfrm>
            <a:off x="4044718" y="1429412"/>
            <a:ext cx="4126375" cy="2226780"/>
          </a:xfrm>
        </p:spPr>
        <p:txBody>
          <a:bodyPr>
            <a:normAutofit/>
          </a:bodyPr>
          <a:lstStyle/>
          <a:p>
            <a:r>
              <a:rPr lang="en-US" dirty="0">
                <a:latin typeface="+mn-lt"/>
              </a:rPr>
              <a:t>GESUND NASCHEN</a:t>
            </a:r>
          </a:p>
        </p:txBody>
      </p:sp>
    </p:spTree>
    <p:extLst>
      <p:ext uri="{BB962C8B-B14F-4D97-AF65-F5344CB8AC3E}">
        <p14:creationId xmlns:p14="http://schemas.microsoft.com/office/powerpoint/2010/main" val="193549287"/>
      </p:ext>
    </p:extLst>
  </p:cSld>
  <p:clrMapOvr>
    <a:masterClrMapping/>
  </p:clrMapOvr>
</p:sld>
</file>

<file path=ppt/theme/theme1.xml><?xml version="1.0" encoding="utf-8"?>
<a:theme xmlns:a="http://schemas.openxmlformats.org/drawingml/2006/main" name="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Template">
  <a:themeElements>
    <a:clrScheme name="Isagenix 2-0">
      <a:dk1>
        <a:srgbClr val="545859"/>
      </a:dk1>
      <a:lt1>
        <a:srgbClr val="FFFFFF"/>
      </a:lt1>
      <a:dk2>
        <a:srgbClr val="00778B"/>
      </a:dk2>
      <a:lt2>
        <a:srgbClr val="D3D4D6"/>
      </a:lt2>
      <a:accent1>
        <a:srgbClr val="EFC06E"/>
      </a:accent1>
      <a:accent2>
        <a:srgbClr val="CAA7B5"/>
      </a:accent2>
      <a:accent3>
        <a:srgbClr val="C3C6A7"/>
      </a:accent3>
      <a:accent4>
        <a:srgbClr val="7F8083"/>
      </a:accent4>
      <a:accent5>
        <a:srgbClr val="AAABAB"/>
      </a:accent5>
      <a:accent6>
        <a:srgbClr val="D3D4D6"/>
      </a:accent6>
      <a:hlink>
        <a:srgbClr val="4096AA"/>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3783</Words>
  <Application>Microsoft Macintosh PowerPoint</Application>
  <PresentationFormat>Widescreen</PresentationFormat>
  <Paragraphs>195</Paragraphs>
  <Slides>32</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Gill Sans</vt:lpstr>
      <vt:lpstr>Gotham Book</vt:lpstr>
      <vt:lpstr>Proxima Nova Light</vt:lpstr>
      <vt:lpstr>Proxima Nova Thin</vt:lpstr>
      <vt:lpstr>Superior Title Bold</vt:lpstr>
      <vt:lpstr>SuperiorTitle-Bold</vt:lpstr>
      <vt:lpstr>White Template</vt:lpstr>
      <vt:lpstr>1_White Template</vt:lpstr>
      <vt:lpstr>PowerPoint Presentation</vt:lpstr>
      <vt:lpstr>PowerPoint Presentation</vt:lpstr>
      <vt:lpstr>Wie Isagenix Funktioniert</vt:lpstr>
      <vt:lpstr>UNSERE HAUPTPRODUKTE</vt:lpstr>
      <vt:lpstr>IsaLean™ Shake </vt:lpstr>
      <vt:lpstr>IsaLean™ Shake Plant Based</vt:lpstr>
      <vt:lpstr>Nourish For Life™</vt:lpstr>
      <vt:lpstr>Ionix® Supreme</vt:lpstr>
      <vt:lpstr>GESUND NASCHEN</vt:lpstr>
      <vt:lpstr>Harvest Thins™</vt:lpstr>
      <vt:lpstr>Snack Bites</vt:lpstr>
      <vt:lpstr>Whole Blend IsaLean™ Riegel</vt:lpstr>
      <vt:lpstr>Isagenix Snacks™</vt:lpstr>
      <vt:lpstr>ZUR ERGÄNZUNG  DER ERNÄHRUNG</vt:lpstr>
      <vt:lpstr>Greens™</vt:lpstr>
      <vt:lpstr>e-Shot™</vt:lpstr>
      <vt:lpstr>Nootropic Elixir </vt:lpstr>
      <vt:lpstr>Triotic</vt:lpstr>
      <vt:lpstr>Xango® Reserve</vt:lpstr>
      <vt:lpstr>Thermo GX™</vt:lpstr>
      <vt:lpstr>IsaMove™</vt:lpstr>
      <vt:lpstr>NATÜRLICHE SCHӦNEIT</vt:lpstr>
      <vt:lpstr>Collagen Elixir™</vt:lpstr>
      <vt:lpstr>Celletoi™ Feuchtigkeitsaus- gleichende Gesichtsreinigung</vt:lpstr>
      <vt:lpstr>Celletoi ™ Serum für jugendliches Aussehen</vt:lpstr>
      <vt:lpstr>Celletoi™ Peptidhaltige Augencreme </vt:lpstr>
      <vt:lpstr>Celletoi™ Straffende Kaschmir- Gesichtscreme</vt:lpstr>
      <vt:lpstr>PERFORMANCE</vt:lpstr>
      <vt:lpstr>AMPED™ Nitro</vt:lpstr>
      <vt:lpstr>AMPED™ Hydrate</vt:lpstr>
      <vt:lpstr>AMPED™ Post-Workout</vt:lpstr>
      <vt:lpstr>IsaPro®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Stefan Strumpf</cp:lastModifiedBy>
  <cp:revision>96</cp:revision>
  <dcterms:created xsi:type="dcterms:W3CDTF">2020-09-23T19:21:27Z</dcterms:created>
  <dcterms:modified xsi:type="dcterms:W3CDTF">2022-11-19T14:35:38Z</dcterms:modified>
</cp:coreProperties>
</file>