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modernComment_10A_0.xml" ContentType="application/vnd.ms-powerpoint.comments+xml"/>
  <Override PartName="/ppt/comments/modernComment_10F_0.xml" ContentType="application/vnd.ms-powerpoint.comments+xml"/>
  <Override PartName="/ppt/comments/modernComment_110_0.xml" ContentType="application/vnd.ms-powerpoint.comments+xml"/>
  <Override PartName="/ppt/comments/modernComment_111_0.xml" ContentType="application/vnd.ms-powerpoint.comments+xml"/>
  <Override PartName="/ppt/comments/modernComment_116_0.xml" ContentType="application/vnd.ms-powerpoint.comments+xml"/>
  <Override PartName="/ppt/comments/modernComment_11C_0.xml" ContentType="application/vnd.ms-powerpoint.comment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omments/modernComment_12A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42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7" r:id="rId39"/>
    <p:sldId id="298" r:id="rId40"/>
    <p:sldId id="29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79FE13-49A3-7F87-D3B0-3DD4C445D7A9}" name="Traci Ramos" initials="TR" userId="S::traci.ramos@isagenixcorp.com::b96706fe-26f6-4f53-abb0-1b637ff548d2" providerId="AD"/>
  <p188:author id="{840B9250-FC19-FAC7-C182-62BF2536F266}" name="Cory Jespersen" initials="CJ" userId="S::Cory.Jespersen@isagenixcorp.com::0e6d9b1e-6a2b-45fa-81c1-4f84171161ba" providerId="AD"/>
  <p188:author id="{0694509D-5C30-9812-9C4C-8E85E7B85CD7}" name="Traci Ramos" initials="TR" userId="S::Traci.Ramos@isagenixcorp.com::b96706fe-26f6-4f53-abb0-1b637ff548d2" providerId="AD"/>
  <p188:author id="{02971EEE-5355-00B8-5EF8-8BD8DAD913A5}" name="Sophie Cabral" initials="SC" userId="S::sophie.cabral@isagenixcorp.com::cb1fa095-d8d3-4208-bbf1-a89f105d4a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58F"/>
    <a:srgbClr val="2F2F2F"/>
    <a:srgbClr val="8ADAEE"/>
    <a:srgbClr val="00AED3"/>
    <a:srgbClr val="0398B9"/>
    <a:srgbClr val="82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D56F86-E2C9-1ED8-29E0-6FFD6C86E918}" v="11" dt="2024-12-17T19:37:15.718"/>
    <p1510:client id="{45F98660-1B51-9C2C-317E-E887AF2F5A9B}" v="11" dt="2024-12-16T15:46:49.020"/>
    <p1510:client id="{907AC872-61BE-835E-B1DA-B47B237E1EDB}" v="36" dt="2024-12-16T15:38:36.512"/>
    <p1510:client id="{FD0B0A88-6850-CE85-48AC-069B0A3B3361}" v="2" dt="2024-12-16T17:14:29.41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>
                  <a:hueOff val="-5186789"/>
                  <a:satOff val="22403"/>
                  <a:lumOff val="713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056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chemeClr val="accent1">
          <a:hueOff val="-1319871"/>
          <a:satOff val="-3448"/>
          <a:lumOff val="49967"/>
        </a:schemeClr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19871"/>
              <a:satOff val="-3448"/>
              <a:lumOff val="49967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chemeClr val="accent1">
          <a:hueOff val="-1319871"/>
          <a:satOff val="-3448"/>
          <a:lumOff val="49967"/>
        </a:schemeClr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126_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127_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_128_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5724400000000002E-2"/>
          <c:y val="0.140845"/>
          <c:w val="0.92927599999999999"/>
          <c:h val="0.690760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Calorie Restriction</c:v>
                </c:pt>
              </c:strCache>
            </c:strRef>
          </c:tx>
          <c:spPr>
            <a:solidFill>
              <a:srgbClr val="0398B9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AED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E1A1-F143-BE7C-515E5C26D9E1}"/>
              </c:ext>
            </c:extLst>
          </c:dPt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-16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1-F143-BE7C-515E5C26D9E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Protein Pacing IF</c:v>
                </c:pt>
              </c:strCache>
            </c:strRef>
          </c:tx>
          <c:spPr>
            <a:solidFill>
              <a:srgbClr val="8ADAE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</c:v>
                </c:pt>
                <c:pt idx="1">
                  <c:v>-33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A1-F143-BE7C-515E5C26D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1" i="0" u="none" strike="noStrike">
                <a:solidFill>
                  <a:srgbClr val="FFFFFF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2F2F2F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2698699999999996E-2"/>
          <c:y val="6.5886299999999995E-2"/>
          <c:w val="0.93230100000000005"/>
          <c:h val="0.752117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Calorie Restriction</c:v>
                </c:pt>
              </c:strCache>
            </c:strRef>
          </c:tx>
          <c:spPr>
            <a:solidFill>
              <a:srgbClr val="00AED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E1-3D4B-83C0-EA37CFC1E1B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Protein Pacing IF</c:v>
                </c:pt>
              </c:strCache>
            </c:strRef>
          </c:tx>
          <c:spPr>
            <a:solidFill>
              <a:srgbClr val="8ADAE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E1-3D4B-83C0-EA37CFC1E1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1" i="0" u="none" strike="noStrike">
                <a:solidFill>
                  <a:srgbClr val="FFFFFF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FFFFFF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7848099999999998E-2"/>
          <c:y val="0.140845"/>
          <c:w val="0.90715199999999996"/>
          <c:h val="0.690760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Calorie Restriction</c:v>
                </c:pt>
              </c:strCache>
            </c:strRef>
          </c:tx>
          <c:spPr>
            <a:solidFill>
              <a:srgbClr val="00AED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</c:v>
                </c:pt>
                <c:pt idx="1">
                  <c:v>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0-2444-9D7D-FF2FBFEA9A7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Protein Pacing IF</c:v>
                </c:pt>
              </c:strCache>
            </c:strRef>
          </c:tx>
          <c:spPr>
            <a:solidFill>
              <a:srgbClr val="8ADAE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&quot;%&quot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500" b="1" i="0" u="none" strike="noStrike">
                    <a:solidFill>
                      <a:srgbClr val="2F2F2F"/>
                    </a:solidFill>
                    <a:latin typeface="Proxima Nova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0</c:v>
                </c:pt>
                <c:pt idx="1">
                  <c:v>-13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0-2444-9D7D-FF2FBFEA9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3400" b="1" i="0" u="none" strike="noStrike">
                <a:solidFill>
                  <a:srgbClr val="FFFFFF"/>
                </a:solidFill>
                <a:latin typeface="Helvetica Neue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3400" b="0" i="0" u="none" strike="noStrike">
                <a:solidFill>
                  <a:srgbClr val="2F2F2F"/>
                </a:solidFill>
                <a:latin typeface="Helvetica Neue"/>
              </a:defRPr>
            </a:pPr>
            <a:endParaRPr lang="en-US"/>
          </a:p>
        </c:txPr>
        <c:crossAx val="2094734552"/>
        <c:crosses val="autoZero"/>
        <c:crossBetween val="between"/>
        <c:majorUnit val="3.5"/>
        <c:minorUnit val="1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omments/modernComment_10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17A6EC-876F-4EF2-80BA-C2F9AB685220}" authorId="{0694509D-5C30-9812-9C4C-8E85E7B85CD7}" created="2024-10-21T19:09:31.614">
    <pc:sldMkLst xmlns:pc="http://schemas.microsoft.com/office/powerpoint/2013/main/command">
      <pc:docMk/>
      <pc:sldMk cId="0" sldId="266"/>
    </pc:sldMkLst>
    <p188:txBody>
      <a:bodyPr/>
      <a:lstStyle/>
      <a:p>
        <a:r>
          <a:rPr lang="en-US"/>
          <a:t>Update render</a:t>
        </a:r>
      </a:p>
    </p188:txBody>
  </p188:cm>
</p188:cmLst>
</file>

<file path=ppt/comments/modernComment_10F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ECB8D9-2F4C-406A-A453-A01DA0508775}" authorId="{0694509D-5C30-9812-9C4C-8E85E7B85CD7}" created="2024-10-21T19:10:09.096">
    <pc:sldMkLst xmlns:pc="http://schemas.microsoft.com/office/powerpoint/2013/main/command">
      <pc:docMk/>
      <pc:sldMk cId="0" sldId="271"/>
    </pc:sldMkLst>
    <p188:txBody>
      <a:bodyPr/>
      <a:lstStyle/>
      <a:p>
        <a:r>
          <a:rPr lang="en-US"/>
          <a:t>Update render</a:t>
        </a:r>
      </a:p>
    </p188:txBody>
  </p188:cm>
</p188:cmLst>
</file>

<file path=ppt/comments/modernComment_11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B70CC9-AEEF-403E-984D-47616A8A9273}" authorId="{0694509D-5C30-9812-9C4C-8E85E7B85CD7}" created="2024-10-21T19:10:59.0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72"/>
      <ac:spMk id="278" creationId="{00000000-0000-0000-0000-000000000000}"/>
      <ac:txMk cp="30">
        <ac:context len="37" hash="2333731326"/>
      </ac:txMk>
    </ac:txMkLst>
    <p188:pos x="3891926" y="2301121"/>
    <p188:txBody>
      <a:bodyPr/>
      <a:lstStyle/>
      <a:p>
        <a:r>
          <a:rPr lang="en-US"/>
          <a:t>Remove DHA</a:t>
        </a:r>
      </a:p>
    </p188:txBody>
  </p188:cm>
</p188:cmLst>
</file>

<file path=ppt/comments/modernComment_11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2FA668-02F0-4C47-B74C-64D68194C3F3}" authorId="{0694509D-5C30-9812-9C4C-8E85E7B85CD7}" created="2024-10-21T19:11:31.745">
    <pc:sldMkLst xmlns:pc="http://schemas.microsoft.com/office/powerpoint/2013/main/command">
      <pc:docMk/>
      <pc:sldMk cId="0" sldId="273"/>
    </pc:sldMkLst>
    <p188:txBody>
      <a:bodyPr/>
      <a:lstStyle/>
      <a:p>
        <a:r>
          <a:rPr lang="en-US"/>
          <a:t>Update Supplement Panel with new formula</a:t>
        </a:r>
      </a:p>
    </p188:txBody>
  </p188:cm>
</p188:cmLst>
</file>

<file path=ppt/comments/modernComment_116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EDBDD3-0829-43ED-8F29-AF50A8FA1C75}" authorId="{0694509D-5C30-9812-9C4C-8E85E7B85CD7}" created="2024-10-21T19:12:02.533">
    <pc:sldMkLst xmlns:pc="http://schemas.microsoft.com/office/powerpoint/2013/main/command">
      <pc:docMk/>
      <pc:sldMk cId="0" sldId="278"/>
    </pc:sldMkLst>
    <p188:txBody>
      <a:bodyPr/>
      <a:lstStyle/>
      <a:p>
        <a:r>
          <a:rPr lang="en-US"/>
          <a:t>Update render</a:t>
        </a:r>
      </a:p>
    </p188:txBody>
  </p188:cm>
</p188:cmLst>
</file>

<file path=ppt/comments/modernComment_11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305EC2D-6A74-4420-AE37-455A6940F9A9}" authorId="{02971EEE-5355-00B8-5EF8-8BD8DAD913A5}" created="2024-10-21T20:07:53.814">
    <pc:sldMkLst xmlns:pc="http://schemas.microsoft.com/office/powerpoint/2013/main/command">
      <pc:docMk/>
      <pc:sldMk cId="0" sldId="284"/>
    </pc:sldMkLst>
    <p188:replyLst>
      <p188:reply id="{AF6BE6C2-0DB5-5949-9E5E-FA3E411C442B}" authorId="{840B9250-FC19-FAC7-C182-62BF2536F266}" created="2024-12-02T23:19:12.961">
        <p188:txBody>
          <a:bodyPr/>
          <a:lstStyle/>
          <a:p>
            <a:r>
              <a:rPr lang="en-US"/>
              <a:t>Is it the cleanse and Ionix. That needs changing?  The Ionix label is tan now. Just checking. </a:t>
            </a:r>
          </a:p>
        </p188:txBody>
      </p188:reply>
      <p188:reply id="{51BEA67F-BAC4-460D-A1DC-5A8CB62FFD27}" authorId="{02971EEE-5355-00B8-5EF8-8BD8DAD913A5}" created="2024-12-03T00:55:24.788">
        <p188:txBody>
          <a:bodyPr/>
          <a:lstStyle/>
          <a:p>
            <a:r>
              <a:rPr lang="en-US"/>
              <a:t>[@Cory Jespersen]  it looks like this image is showing the new label for CFL with the "Phytonutrient" call out</a:t>
            </a:r>
          </a:p>
        </p188:txBody>
      </p188:reply>
      <p188:reply id="{25F8C1A0-4E13-4C9E-8D31-5919DDF13E90}" authorId="{02971EEE-5355-00B8-5EF8-8BD8DAD913A5}" created="2024-12-10T16:05:34.897">
        <p188:txBody>
          <a:bodyPr/>
          <a:lstStyle/>
          <a:p>
            <a:r>
              <a:rPr lang="en-US"/>
              <a:t>[@Cory Jespersen]  this image will need to be replaced with the original for the pura launch and then replaced with this one for the CFL/Ionix launch since this is showing the new CFL/Ionix labels</a:t>
            </a:r>
          </a:p>
        </p188:txBody>
      </p188:reply>
    </p188:replyLst>
    <p188:txBody>
      <a:bodyPr/>
      <a:lstStyle/>
      <a:p>
        <a:r>
          <a:rPr lang="en-US"/>
          <a:t>update image with new CFL bottle </a:t>
        </a:r>
      </a:p>
    </p188:txBody>
  </p188:cm>
</p188:cmLst>
</file>

<file path=ppt/comments/modernComment_12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ECB016-57BD-4622-8295-0BA36B10A9DF}" authorId="{6679FE13-49A3-7F87-D3B0-3DD4C445D7A9}" created="2024-10-21T22:16:27.067">
    <pc:sldMkLst xmlns:pc="http://schemas.microsoft.com/office/powerpoint/2013/main/command">
      <pc:docMk/>
      <pc:sldMk cId="0" sldId="298"/>
    </pc:sldMkLst>
    <p188:replyLst>
      <p188:reply id="{6C16DF7E-017C-44CB-9CAF-BAA674DEB787}" authorId="{02971EEE-5355-00B8-5EF8-8BD8DAD913A5}" created="2024-12-16T17:14:29.413">
        <p188:txBody>
          <a:bodyPr/>
          <a:lstStyle/>
          <a:p>
            <a:r>
              <a:rPr lang="en-US"/>
              <a:t>[@Cory Jespersen]  I think this is the last update needed for this ppt</a:t>
            </a:r>
          </a:p>
        </p188:txBody>
      </p188:reply>
    </p188:replyLst>
    <p188:txBody>
      <a:bodyPr/>
      <a:lstStyle/>
      <a:p>
        <a:r>
          <a:rPr lang="en-US"/>
          <a:t>Update image with new snack bites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/>
          <p:cNvSpPr/>
          <p:nvPr/>
        </p:nvSpPr>
        <p:spPr>
          <a:xfrm>
            <a:off x="1206496" y="3581400"/>
            <a:ext cx="21971004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b">
            <a:normAutofit/>
          </a:bodyPr>
          <a:lstStyle>
            <a:lvl1pPr>
              <a:lnSpc>
                <a:spcPct val="80000"/>
              </a:lnSpc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Title</a:t>
            </a:r>
          </a:p>
        </p:txBody>
      </p:sp>
      <p:sp>
        <p:nvSpPr>
          <p:cNvPr id="19" name="SUBTITLE"/>
          <p:cNvSpPr txBox="1"/>
          <p:nvPr/>
        </p:nvSpPr>
        <p:spPr>
          <a:xfrm>
            <a:off x="1206500" y="8255000"/>
            <a:ext cx="219710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SUBTITLE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8" name="Sub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500">
                <a:solidFill>
                  <a:srgbClr val="1C174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Section Title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747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4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52437" indent="-452437">
              <a:buSzPct val="88000"/>
              <a:defRPr sz="4500"/>
            </a:lvl1pPr>
            <a:lvl2pPr marL="1181100" indent="-571500">
              <a:defRPr sz="4500"/>
            </a:lvl2pPr>
            <a:lvl3pPr marL="1790700" indent="-571500">
              <a:defRPr sz="4500"/>
            </a:lvl3pPr>
            <a:lvl4pPr marL="2400300" indent="-571500">
              <a:defRPr sz="4500"/>
            </a:lvl4pPr>
            <a:lvl5pPr marL="3009900" indent="-571500">
              <a:defRPr sz="450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747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56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82600" indent="-482600">
              <a:buSzPct val="88000"/>
              <a:defRPr sz="4800"/>
            </a:lvl1pPr>
            <a:lvl2pPr marL="1219200" indent="-609600">
              <a:defRPr sz="4800"/>
            </a:lvl2pPr>
            <a:lvl3pPr marL="1828800" indent="-609600">
              <a:defRPr sz="4800"/>
            </a:lvl3pPr>
            <a:lvl4pPr marL="2438400" indent="-609600">
              <a:defRPr sz="4800"/>
            </a:lvl4pPr>
            <a:lvl5pPr marL="3048000" indent="-609600">
              <a:defRPr sz="480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11200">
                <a:solidFill>
                  <a:srgbClr val="1C174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C1747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7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5488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SzPct val="88000"/>
            </a:lvl1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500">
                <a:solidFill>
                  <a:srgbClr val="00748D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Slide Title</a:t>
            </a:r>
          </a:p>
        </p:txBody>
      </p:sp>
      <p:sp>
        <p:nvSpPr>
          <p:cNvPr id="8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cap="all" spc="549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lvl1pPr>
          </a:lstStyle>
          <a:p>
            <a:r>
              <a:t>Slide Subtitle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452437" indent="-452437">
              <a:spcBef>
                <a:spcPts val="0"/>
              </a:spcBef>
              <a:buSzPct val="88000"/>
              <a:defRPr sz="45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</a:defRPr>
            </a:lvl1pPr>
            <a:lvl2pPr marL="1181100" indent="-571500">
              <a:spcBef>
                <a:spcPts val="0"/>
              </a:spcBef>
              <a:defRPr sz="45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</a:defRPr>
            </a:lvl2pPr>
            <a:lvl3pPr marL="1790700" indent="-571500">
              <a:spcBef>
                <a:spcPts val="0"/>
              </a:spcBef>
              <a:defRPr sz="45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</a:defRPr>
            </a:lvl3pPr>
            <a:lvl4pPr marL="2400300" indent="-571500">
              <a:spcBef>
                <a:spcPts val="0"/>
              </a:spcBef>
              <a:defRPr sz="45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</a:defRPr>
            </a:lvl4pPr>
            <a:lvl5pPr marL="3009900" indent="-571500">
              <a:spcBef>
                <a:spcPts val="0"/>
              </a:spcBef>
              <a:defRPr sz="45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-1319871"/>
            <a:satOff val="-3448"/>
            <a:lumOff val="4996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chemeClr val="accent1">
              <a:hueOff val="-1319871"/>
              <a:satOff val="-3448"/>
              <a:lumOff val="49967"/>
            </a:schemeClr>
          </a:solidFill>
          <a:uFillTx/>
          <a:latin typeface="SuperiorTitle-Medium"/>
          <a:ea typeface="SuperiorTitle-Medium"/>
          <a:cs typeface="SuperiorTitle-Medium"/>
          <a:sym typeface="SuperiorTitle-Medium"/>
        </a:defRPr>
      </a:lvl9pPr>
    </p:titleStyle>
    <p:bodyStyle>
      <a:lvl1pPr marL="422275" marR="0" indent="-422275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91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143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1752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362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29718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35814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191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4800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5410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1C1747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8/10/relationships/comments" Target="../comments/modernComment_10F_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8/10/relationships/comments" Target="../comments/modernComment_110_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11_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microsoft.com/office/2018/10/relationships/comments" Target="../comments/modernComment_116_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1C_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tif"/><Relationship Id="rId7" Type="http://schemas.openxmlformats.org/officeDocument/2006/relationships/image" Target="../media/image30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tif"/><Relationship Id="rId5" Type="http://schemas.openxmlformats.org/officeDocument/2006/relationships/image" Target="../media/image28.tif"/><Relationship Id="rId10" Type="http://schemas.openxmlformats.org/officeDocument/2006/relationships/image" Target="../media/image33.png"/><Relationship Id="rId4" Type="http://schemas.openxmlformats.org/officeDocument/2006/relationships/image" Target="../media/image27.tif"/><Relationship Id="rId9" Type="http://schemas.openxmlformats.org/officeDocument/2006/relationships/image" Target="../media/image32.t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8/10/relationships/comments" Target="../comments/modernComment_12A_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A_0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1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41.png" descr="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5FA6BDC6-3541-BEDC-4D87-5FB32C5E5541}"/>
              </a:ext>
            </a:extLst>
          </p:cNvPr>
          <p:cNvSpPr/>
          <p:nvPr/>
        </p:nvSpPr>
        <p:spPr>
          <a:xfrm rot="10800000" flipH="1">
            <a:off x="-62459" y="-209656"/>
            <a:ext cx="24508918" cy="14135312"/>
          </a:xfrm>
          <a:prstGeom prst="rect">
            <a:avLst/>
          </a:prstGeom>
          <a:gradFill>
            <a:gsLst>
              <a:gs pos="0">
                <a:srgbClr val="01758F">
                  <a:alpha val="0"/>
                </a:srgbClr>
              </a:gs>
              <a:gs pos="100000">
                <a:srgbClr val="01758F">
                  <a:alpha val="7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F4750F49-1306-D65D-45BD-865514483024}"/>
              </a:ext>
            </a:extLst>
          </p:cNvPr>
          <p:cNvSpPr/>
          <p:nvPr/>
        </p:nvSpPr>
        <p:spPr>
          <a:xfrm>
            <a:off x="-62459" y="-19156"/>
            <a:ext cx="24508918" cy="13888059"/>
          </a:xfrm>
          <a:prstGeom prst="rect">
            <a:avLst/>
          </a:prstGeom>
          <a:gradFill>
            <a:gsLst>
              <a:gs pos="0">
                <a:srgbClr val="01758F">
                  <a:alpha val="0"/>
                </a:srgbClr>
              </a:gs>
              <a:gs pos="100000">
                <a:srgbClr val="01758F">
                  <a:alpha val="68632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1" name="Not All Vitamins Are Created Equal."/>
          <p:cNvSpPr txBox="1"/>
          <p:nvPr/>
        </p:nvSpPr>
        <p:spPr>
          <a:xfrm>
            <a:off x="1700406" y="5235774"/>
            <a:ext cx="20983187" cy="3378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Not All Vitamins</a:t>
            </a:r>
            <a:br/>
            <a:r>
              <a:t>Are Created Equal.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199"/>
          <p:cNvSpPr txBox="1"/>
          <p:nvPr/>
        </p:nvSpPr>
        <p:spPr>
          <a:xfrm>
            <a:off x="152400" y="14325594"/>
            <a:ext cx="6096001" cy="391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0">
                <a:solidFill>
                  <a:srgbClr val="FF9219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199</a:t>
            </a:r>
          </a:p>
        </p:txBody>
      </p:sp>
      <p:sp>
        <p:nvSpPr>
          <p:cNvPr id="165" name="SYNTHETIC  Vitamins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SYNTHETIC</a:t>
            </a:r>
            <a:r>
              <a:rPr sz="8000" cap="all"/>
              <a:t>  </a:t>
            </a:r>
            <a:r>
              <a:rPr lang="en-US"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Vitamins</a:t>
            </a:r>
            <a:endParaRPr sz="15000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graphicFrame>
        <p:nvGraphicFramePr>
          <p:cNvPr id="166" name="Table"/>
          <p:cNvGraphicFramePr/>
          <p:nvPr/>
        </p:nvGraphicFramePr>
        <p:xfrm>
          <a:off x="5848599" y="3345745"/>
          <a:ext cx="13065757" cy="8201918"/>
        </p:xfrm>
        <a:graphic>
          <a:graphicData uri="http://schemas.openxmlformats.org/drawingml/2006/table">
            <a:tbl>
              <a:tblPr bandRow="1">
                <a:tableStyleId>{CF821DB8-F4EB-4A41-A1BA-3FCAFE7338EE}</a:tableStyleId>
              </a:tblPr>
              <a:tblGrid>
                <a:gridCol w="4654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098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B12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792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K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0">
                      <a:miter lim="400000"/>
                    </a:lnB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7" name="Circle"/>
          <p:cNvSpPr/>
          <p:nvPr/>
        </p:nvSpPr>
        <p:spPr>
          <a:xfrm>
            <a:off x="11878781" y="341941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68" name="Circle"/>
          <p:cNvSpPr/>
          <p:nvPr/>
        </p:nvSpPr>
        <p:spPr>
          <a:xfrm>
            <a:off x="12912001" y="3436508"/>
            <a:ext cx="451444" cy="451444"/>
          </a:xfrm>
          <a:prstGeom prst="ellipse">
            <a:avLst/>
          </a:prstGeom>
          <a:solidFill>
            <a:schemeClr val="accent1">
              <a:hueOff val="-1319871"/>
              <a:satOff val="-3448"/>
              <a:lumOff val="49967"/>
            </a:schemeClr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69" name="Circle"/>
          <p:cNvSpPr/>
          <p:nvPr/>
        </p:nvSpPr>
        <p:spPr>
          <a:xfrm>
            <a:off x="13945221" y="3436508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0" name="Circle"/>
          <p:cNvSpPr/>
          <p:nvPr/>
        </p:nvSpPr>
        <p:spPr>
          <a:xfrm>
            <a:off x="14978442" y="3419411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1" name="Circle"/>
          <p:cNvSpPr/>
          <p:nvPr/>
        </p:nvSpPr>
        <p:spPr>
          <a:xfrm>
            <a:off x="11878781" y="4095701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2" name="Circle"/>
          <p:cNvSpPr/>
          <p:nvPr/>
        </p:nvSpPr>
        <p:spPr>
          <a:xfrm>
            <a:off x="12912001" y="4112798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3" name="Circle"/>
          <p:cNvSpPr/>
          <p:nvPr/>
        </p:nvSpPr>
        <p:spPr>
          <a:xfrm>
            <a:off x="13945221" y="411279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74" name="Circle"/>
          <p:cNvSpPr/>
          <p:nvPr/>
        </p:nvSpPr>
        <p:spPr>
          <a:xfrm>
            <a:off x="14978442" y="4095701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5" name="Circle"/>
          <p:cNvSpPr/>
          <p:nvPr/>
        </p:nvSpPr>
        <p:spPr>
          <a:xfrm>
            <a:off x="11878781" y="4771990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6" name="Circle"/>
          <p:cNvSpPr/>
          <p:nvPr/>
        </p:nvSpPr>
        <p:spPr>
          <a:xfrm>
            <a:off x="12912001" y="4789087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77" name="Circle"/>
          <p:cNvSpPr/>
          <p:nvPr/>
        </p:nvSpPr>
        <p:spPr>
          <a:xfrm>
            <a:off x="13945221" y="4789087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78" name="Circle"/>
          <p:cNvSpPr/>
          <p:nvPr/>
        </p:nvSpPr>
        <p:spPr>
          <a:xfrm>
            <a:off x="11878781" y="544828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79" name="Circle"/>
          <p:cNvSpPr/>
          <p:nvPr/>
        </p:nvSpPr>
        <p:spPr>
          <a:xfrm>
            <a:off x="12912001" y="5465377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0" name="Circle"/>
          <p:cNvSpPr/>
          <p:nvPr/>
        </p:nvSpPr>
        <p:spPr>
          <a:xfrm>
            <a:off x="13945221" y="5465377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1" name="Circle"/>
          <p:cNvSpPr/>
          <p:nvPr/>
        </p:nvSpPr>
        <p:spPr>
          <a:xfrm>
            <a:off x="11878781" y="6040279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2" name="Circle"/>
          <p:cNvSpPr/>
          <p:nvPr/>
        </p:nvSpPr>
        <p:spPr>
          <a:xfrm>
            <a:off x="12912001" y="6057376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83" name="Circle"/>
          <p:cNvSpPr/>
          <p:nvPr/>
        </p:nvSpPr>
        <p:spPr>
          <a:xfrm>
            <a:off x="13945221" y="6057376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4" name="Circle"/>
          <p:cNvSpPr/>
          <p:nvPr/>
        </p:nvSpPr>
        <p:spPr>
          <a:xfrm>
            <a:off x="11878781" y="663227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85" name="Circle"/>
          <p:cNvSpPr/>
          <p:nvPr/>
        </p:nvSpPr>
        <p:spPr>
          <a:xfrm>
            <a:off x="12912001" y="6649375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6" name="Circle"/>
          <p:cNvSpPr/>
          <p:nvPr/>
        </p:nvSpPr>
        <p:spPr>
          <a:xfrm>
            <a:off x="13945221" y="6649375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7" name="Circle"/>
          <p:cNvSpPr/>
          <p:nvPr/>
        </p:nvSpPr>
        <p:spPr>
          <a:xfrm>
            <a:off x="14978442" y="6632278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8" name="Circle"/>
          <p:cNvSpPr/>
          <p:nvPr/>
        </p:nvSpPr>
        <p:spPr>
          <a:xfrm>
            <a:off x="16011662" y="6639454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89" name="Circle"/>
          <p:cNvSpPr/>
          <p:nvPr/>
        </p:nvSpPr>
        <p:spPr>
          <a:xfrm>
            <a:off x="17044883" y="6639454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0" name="Circle"/>
          <p:cNvSpPr/>
          <p:nvPr/>
        </p:nvSpPr>
        <p:spPr>
          <a:xfrm>
            <a:off x="11878781" y="724540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91" name="Circle"/>
          <p:cNvSpPr/>
          <p:nvPr/>
        </p:nvSpPr>
        <p:spPr>
          <a:xfrm>
            <a:off x="11878781" y="7893560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2" name="Circle"/>
          <p:cNvSpPr/>
          <p:nvPr/>
        </p:nvSpPr>
        <p:spPr>
          <a:xfrm>
            <a:off x="12912001" y="7910656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93" name="Circle"/>
          <p:cNvSpPr/>
          <p:nvPr/>
        </p:nvSpPr>
        <p:spPr>
          <a:xfrm>
            <a:off x="13945221" y="7910656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4" name="Circle"/>
          <p:cNvSpPr/>
          <p:nvPr/>
        </p:nvSpPr>
        <p:spPr>
          <a:xfrm>
            <a:off x="11878781" y="8511784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5" name="Circle"/>
          <p:cNvSpPr/>
          <p:nvPr/>
        </p:nvSpPr>
        <p:spPr>
          <a:xfrm>
            <a:off x="12912001" y="8528881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6" name="Circle"/>
          <p:cNvSpPr/>
          <p:nvPr/>
        </p:nvSpPr>
        <p:spPr>
          <a:xfrm>
            <a:off x="13945221" y="852888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97" name="Circle"/>
          <p:cNvSpPr/>
          <p:nvPr/>
        </p:nvSpPr>
        <p:spPr>
          <a:xfrm>
            <a:off x="11878781" y="914379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198" name="Circle"/>
          <p:cNvSpPr/>
          <p:nvPr/>
        </p:nvSpPr>
        <p:spPr>
          <a:xfrm>
            <a:off x="12912001" y="9160889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99" name="Circle"/>
          <p:cNvSpPr/>
          <p:nvPr/>
        </p:nvSpPr>
        <p:spPr>
          <a:xfrm>
            <a:off x="11878781" y="9750400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0" name="Circle"/>
          <p:cNvSpPr/>
          <p:nvPr/>
        </p:nvSpPr>
        <p:spPr>
          <a:xfrm>
            <a:off x="12912001" y="9767497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201" name="Circle"/>
          <p:cNvSpPr/>
          <p:nvPr/>
        </p:nvSpPr>
        <p:spPr>
          <a:xfrm>
            <a:off x="11878781" y="1037693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202" name="Circle"/>
          <p:cNvSpPr/>
          <p:nvPr/>
        </p:nvSpPr>
        <p:spPr>
          <a:xfrm>
            <a:off x="12912001" y="10394036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3" name="Circle"/>
          <p:cNvSpPr/>
          <p:nvPr/>
        </p:nvSpPr>
        <p:spPr>
          <a:xfrm>
            <a:off x="13945221" y="10394036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4" name="Circle"/>
          <p:cNvSpPr/>
          <p:nvPr/>
        </p:nvSpPr>
        <p:spPr>
          <a:xfrm>
            <a:off x="14978442" y="10376938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5" name="Circle"/>
          <p:cNvSpPr/>
          <p:nvPr/>
        </p:nvSpPr>
        <p:spPr>
          <a:xfrm>
            <a:off x="16011662" y="10384115"/>
            <a:ext cx="451444" cy="451443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206" name="Circle"/>
          <p:cNvSpPr/>
          <p:nvPr/>
        </p:nvSpPr>
        <p:spPr>
          <a:xfrm>
            <a:off x="17044883" y="10384115"/>
            <a:ext cx="451444" cy="451443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7" name="Circle"/>
          <p:cNvSpPr/>
          <p:nvPr/>
        </p:nvSpPr>
        <p:spPr>
          <a:xfrm>
            <a:off x="11878781" y="10988366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08" name="Circle"/>
          <p:cNvSpPr/>
          <p:nvPr/>
        </p:nvSpPr>
        <p:spPr>
          <a:xfrm>
            <a:off x="12912001" y="11005463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>
              <a:solidFill>
                <a:srgbClr val="01758F"/>
              </a:solidFill>
            </a:endParaRPr>
          </a:p>
        </p:txBody>
      </p:sp>
      <p:sp>
        <p:nvSpPr>
          <p:cNvPr id="209" name="Circle"/>
          <p:cNvSpPr/>
          <p:nvPr/>
        </p:nvSpPr>
        <p:spPr>
          <a:xfrm>
            <a:off x="13945221" y="11005463"/>
            <a:ext cx="451444" cy="451444"/>
          </a:xfrm>
          <a:prstGeom prst="ellips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2_Artboard 6 copy.p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199"/>
          <p:cNvSpPr txBox="1"/>
          <p:nvPr/>
        </p:nvSpPr>
        <p:spPr>
          <a:xfrm>
            <a:off x="152400" y="14325594"/>
            <a:ext cx="6096001" cy="391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0">
                <a:solidFill>
                  <a:srgbClr val="FF9219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199</a:t>
            </a:r>
          </a:p>
        </p:txBody>
      </p:sp>
      <p:sp>
        <p:nvSpPr>
          <p:cNvPr id="213" name="NATURALLY SOURCED  Vitamins"/>
          <p:cNvSpPr txBox="1">
            <a:spLocks noGrp="1"/>
          </p:cNvSpPr>
          <p:nvPr>
            <p:ph type="title"/>
          </p:nvPr>
        </p:nvSpPr>
        <p:spPr>
          <a:xfrm>
            <a:off x="343846" y="326772"/>
            <a:ext cx="23696309" cy="1861458"/>
          </a:xfrm>
          <a:prstGeom prst="rect">
            <a:avLst/>
          </a:prstGeom>
        </p:spPr>
        <p:txBody>
          <a:bodyPr lIns="45719" tIns="45719" rIns="45719" bIns="45719" anchor="ctr">
            <a:normAutofit fontScale="90000"/>
          </a:bodyPr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NATURALLY SOURCED</a:t>
            </a:r>
            <a:r>
              <a:rPr sz="8000" cap="all">
                <a:solidFill>
                  <a:srgbClr val="2F2F2F"/>
                </a:solidFill>
              </a:rPr>
              <a:t> </a:t>
            </a:r>
            <a:r>
              <a:rPr lang="en-US" sz="167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Vitamins</a:t>
            </a:r>
            <a:endParaRPr sz="16700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graphicFrame>
        <p:nvGraphicFramePr>
          <p:cNvPr id="214" name="Table"/>
          <p:cNvGraphicFramePr/>
          <p:nvPr/>
        </p:nvGraphicFramePr>
        <p:xfrm>
          <a:off x="5848599" y="3371419"/>
          <a:ext cx="13065757" cy="8201918"/>
        </p:xfrm>
        <a:graphic>
          <a:graphicData uri="http://schemas.openxmlformats.org/drawingml/2006/table">
            <a:tbl>
              <a:tblPr bandRow="1">
                <a:tableStyleId>{CF821DB8-F4EB-4A41-A1BA-3FCAFE7338EE}</a:tableStyleId>
              </a:tblPr>
              <a:tblGrid>
                <a:gridCol w="4654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11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950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T w="0">
                      <a:miter lim="400000"/>
                    </a:lnT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T w="0">
                      <a:miter lim="400000"/>
                    </a:lnT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098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B1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B3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B7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B9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B12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429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17924"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</a:pPr>
                      <a:r>
                        <a: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rPr>
                        <a:t>K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B w="0">
                      <a:miter lim="400000"/>
                    </a:lnB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2438338">
                        <a:lnSpc>
                          <a:spcPct val="70000"/>
                        </a:lnSpc>
                        <a:spcBef>
                          <a:spcPts val="4500"/>
                        </a:spcBef>
                        <a:defRPr sz="3300">
                          <a:solidFill>
                            <a:schemeClr val="accent2">
                              <a:hueOff val="-1680000"/>
                              <a:satOff val="1694"/>
                              <a:lumOff val="-16862"/>
                            </a:schemeClr>
                          </a:solidFill>
                          <a:latin typeface="Proxima Nova Medium"/>
                          <a:ea typeface="Proxima Nova Medium"/>
                          <a:cs typeface="Proxima Nova Medium"/>
                          <a:sym typeface="Proxima Nova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R w="0">
                      <a:miter lim="400000"/>
                    </a:lnR>
                    <a:lnB w="0">
                      <a:miter lim="400000"/>
                    </a:lnB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5" name="Circle"/>
          <p:cNvSpPr/>
          <p:nvPr/>
        </p:nvSpPr>
        <p:spPr>
          <a:xfrm>
            <a:off x="11878781" y="344508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16" name="Circle"/>
          <p:cNvSpPr/>
          <p:nvPr/>
        </p:nvSpPr>
        <p:spPr>
          <a:xfrm>
            <a:off x="12912001" y="346218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17" name="Circle"/>
          <p:cNvSpPr/>
          <p:nvPr/>
        </p:nvSpPr>
        <p:spPr>
          <a:xfrm>
            <a:off x="13945221" y="346218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18" name="Circle"/>
          <p:cNvSpPr/>
          <p:nvPr/>
        </p:nvSpPr>
        <p:spPr>
          <a:xfrm>
            <a:off x="14978442" y="344508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19" name="Circle"/>
          <p:cNvSpPr/>
          <p:nvPr/>
        </p:nvSpPr>
        <p:spPr>
          <a:xfrm>
            <a:off x="11878781" y="412137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0" name="Circle"/>
          <p:cNvSpPr/>
          <p:nvPr/>
        </p:nvSpPr>
        <p:spPr>
          <a:xfrm>
            <a:off x="12912001" y="413847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1" name="Circle"/>
          <p:cNvSpPr/>
          <p:nvPr/>
        </p:nvSpPr>
        <p:spPr>
          <a:xfrm>
            <a:off x="13945221" y="413847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2" name="Circle"/>
          <p:cNvSpPr/>
          <p:nvPr/>
        </p:nvSpPr>
        <p:spPr>
          <a:xfrm>
            <a:off x="14978442" y="412137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3" name="Circle"/>
          <p:cNvSpPr/>
          <p:nvPr/>
        </p:nvSpPr>
        <p:spPr>
          <a:xfrm>
            <a:off x="11878781" y="4797664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4" name="Circle"/>
          <p:cNvSpPr/>
          <p:nvPr/>
        </p:nvSpPr>
        <p:spPr>
          <a:xfrm>
            <a:off x="12912001" y="481476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5" name="Circle"/>
          <p:cNvSpPr/>
          <p:nvPr/>
        </p:nvSpPr>
        <p:spPr>
          <a:xfrm>
            <a:off x="13945221" y="481476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6" name="Circle"/>
          <p:cNvSpPr/>
          <p:nvPr/>
        </p:nvSpPr>
        <p:spPr>
          <a:xfrm>
            <a:off x="11878781" y="5473954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7" name="Circle"/>
          <p:cNvSpPr/>
          <p:nvPr/>
        </p:nvSpPr>
        <p:spPr>
          <a:xfrm>
            <a:off x="12912001" y="549105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8" name="Circle"/>
          <p:cNvSpPr/>
          <p:nvPr/>
        </p:nvSpPr>
        <p:spPr>
          <a:xfrm>
            <a:off x="13945221" y="549105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29" name="Circle"/>
          <p:cNvSpPr/>
          <p:nvPr/>
        </p:nvSpPr>
        <p:spPr>
          <a:xfrm>
            <a:off x="11878781" y="6065953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0" name="Circle"/>
          <p:cNvSpPr/>
          <p:nvPr/>
        </p:nvSpPr>
        <p:spPr>
          <a:xfrm>
            <a:off x="12912001" y="608305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1" name="Circle"/>
          <p:cNvSpPr/>
          <p:nvPr/>
        </p:nvSpPr>
        <p:spPr>
          <a:xfrm>
            <a:off x="13945221" y="608305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2" name="Circle"/>
          <p:cNvSpPr/>
          <p:nvPr/>
        </p:nvSpPr>
        <p:spPr>
          <a:xfrm>
            <a:off x="11878781" y="665795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3" name="Circle"/>
          <p:cNvSpPr/>
          <p:nvPr/>
        </p:nvSpPr>
        <p:spPr>
          <a:xfrm>
            <a:off x="12912001" y="6675049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4" name="Circle"/>
          <p:cNvSpPr/>
          <p:nvPr/>
        </p:nvSpPr>
        <p:spPr>
          <a:xfrm>
            <a:off x="13945221" y="6675049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5" name="Circle"/>
          <p:cNvSpPr/>
          <p:nvPr/>
        </p:nvSpPr>
        <p:spPr>
          <a:xfrm>
            <a:off x="14978442" y="665795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6" name="Circle"/>
          <p:cNvSpPr/>
          <p:nvPr/>
        </p:nvSpPr>
        <p:spPr>
          <a:xfrm>
            <a:off x="16011662" y="666512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7" name="Circle"/>
          <p:cNvSpPr/>
          <p:nvPr/>
        </p:nvSpPr>
        <p:spPr>
          <a:xfrm>
            <a:off x="17044883" y="666512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8" name="Circle"/>
          <p:cNvSpPr/>
          <p:nvPr/>
        </p:nvSpPr>
        <p:spPr>
          <a:xfrm>
            <a:off x="11878781" y="727107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39" name="Circle"/>
          <p:cNvSpPr/>
          <p:nvPr/>
        </p:nvSpPr>
        <p:spPr>
          <a:xfrm>
            <a:off x="11878781" y="7919233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0" name="Circle"/>
          <p:cNvSpPr/>
          <p:nvPr/>
        </p:nvSpPr>
        <p:spPr>
          <a:xfrm>
            <a:off x="12912001" y="793633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1" name="Circle"/>
          <p:cNvSpPr/>
          <p:nvPr/>
        </p:nvSpPr>
        <p:spPr>
          <a:xfrm>
            <a:off x="13945221" y="793633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2" name="Circle"/>
          <p:cNvSpPr/>
          <p:nvPr/>
        </p:nvSpPr>
        <p:spPr>
          <a:xfrm>
            <a:off x="11878781" y="8537457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3" name="Circle"/>
          <p:cNvSpPr/>
          <p:nvPr/>
        </p:nvSpPr>
        <p:spPr>
          <a:xfrm>
            <a:off x="12912001" y="855455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4" name="Circle"/>
          <p:cNvSpPr/>
          <p:nvPr/>
        </p:nvSpPr>
        <p:spPr>
          <a:xfrm>
            <a:off x="13945221" y="855455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5" name="Circle"/>
          <p:cNvSpPr/>
          <p:nvPr/>
        </p:nvSpPr>
        <p:spPr>
          <a:xfrm>
            <a:off x="11878781" y="9169465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6" name="Circle"/>
          <p:cNvSpPr/>
          <p:nvPr/>
        </p:nvSpPr>
        <p:spPr>
          <a:xfrm>
            <a:off x="12912001" y="9186563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7" name="Circle"/>
          <p:cNvSpPr/>
          <p:nvPr/>
        </p:nvSpPr>
        <p:spPr>
          <a:xfrm>
            <a:off x="11878781" y="9776074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8" name="Circle"/>
          <p:cNvSpPr/>
          <p:nvPr/>
        </p:nvSpPr>
        <p:spPr>
          <a:xfrm>
            <a:off x="12912001" y="9793171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49" name="Circle"/>
          <p:cNvSpPr/>
          <p:nvPr/>
        </p:nvSpPr>
        <p:spPr>
          <a:xfrm>
            <a:off x="11878781" y="1040261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0" name="Circle"/>
          <p:cNvSpPr/>
          <p:nvPr/>
        </p:nvSpPr>
        <p:spPr>
          <a:xfrm>
            <a:off x="12912001" y="10419709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1" name="Circle"/>
          <p:cNvSpPr/>
          <p:nvPr/>
        </p:nvSpPr>
        <p:spPr>
          <a:xfrm>
            <a:off x="13945221" y="10419709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2" name="Circle"/>
          <p:cNvSpPr/>
          <p:nvPr/>
        </p:nvSpPr>
        <p:spPr>
          <a:xfrm>
            <a:off x="14978442" y="10402612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3" name="Circle"/>
          <p:cNvSpPr/>
          <p:nvPr/>
        </p:nvSpPr>
        <p:spPr>
          <a:xfrm>
            <a:off x="16011662" y="1040978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4" name="Circle"/>
          <p:cNvSpPr/>
          <p:nvPr/>
        </p:nvSpPr>
        <p:spPr>
          <a:xfrm>
            <a:off x="17044883" y="10409788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5" name="Circle"/>
          <p:cNvSpPr/>
          <p:nvPr/>
        </p:nvSpPr>
        <p:spPr>
          <a:xfrm>
            <a:off x="11878781" y="11014040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6" name="Circle"/>
          <p:cNvSpPr/>
          <p:nvPr/>
        </p:nvSpPr>
        <p:spPr>
          <a:xfrm>
            <a:off x="12912001" y="11031137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57" name="Circle"/>
          <p:cNvSpPr/>
          <p:nvPr/>
        </p:nvSpPr>
        <p:spPr>
          <a:xfrm>
            <a:off x="13945221" y="11031137"/>
            <a:ext cx="451444" cy="451444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LEADING  Innovation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LEADING</a:t>
            </a:r>
            <a:r>
              <a:rPr sz="8000" cap="all"/>
              <a:t>  </a:t>
            </a:r>
            <a:r>
              <a:rPr lang="en-US"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Innovation</a:t>
            </a:r>
            <a:endParaRPr sz="15000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sp>
        <p:nvSpPr>
          <p:cNvPr id="261" name="Microencapsulation allows the naturally occurring vitamins from whole foods to be stabilized to preserve vitamins + vitamer diversity."/>
          <p:cNvSpPr txBox="1"/>
          <p:nvPr/>
        </p:nvSpPr>
        <p:spPr>
          <a:xfrm>
            <a:off x="2778161" y="5187107"/>
            <a:ext cx="9635284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Microencapsulation allows the naturally occurring vitamins from whole foods to be stabilized to preserve vitamins + vitamer diversity.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264" name="Group"/>
          <p:cNvGrpSpPr/>
          <p:nvPr/>
        </p:nvGrpSpPr>
        <p:grpSpPr>
          <a:xfrm>
            <a:off x="13861553" y="3784565"/>
            <a:ext cx="7524326" cy="7524325"/>
            <a:chOff x="0" y="0"/>
            <a:chExt cx="7524324" cy="7524324"/>
          </a:xfrm>
        </p:grpSpPr>
        <p:sp>
          <p:nvSpPr>
            <p:cNvPr id="262" name="Square"/>
            <p:cNvSpPr/>
            <p:nvPr/>
          </p:nvSpPr>
          <p:spPr>
            <a:xfrm>
              <a:off x="0" y="0"/>
              <a:ext cx="7524325" cy="7524325"/>
            </a:xfrm>
            <a:prstGeom prst="rect">
              <a:avLst/>
            </a:prstGeom>
            <a:solidFill>
              <a:schemeClr val="accent1">
                <a:hueOff val="-1319871"/>
                <a:satOff val="-3448"/>
                <a:lumOff val="4996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/>
            </a:p>
          </p:txBody>
        </p:sp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75" y="1356992"/>
              <a:ext cx="7444575" cy="4810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uraPlant-2.jpg" descr="A hand holding a bottle of pills&#10;&#10;Description automatically generated"/>
          <p:cNvPicPr>
            <a:picLocks noChangeAspect="1"/>
          </p:cNvPicPr>
          <p:nvPr/>
        </p:nvPicPr>
        <p:blipFill>
          <a:blip r:embed="rId3"/>
          <a:srcRect t="210" b="2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m"/>
          <p:cNvSpPr txBox="1"/>
          <p:nvPr/>
        </p:nvSpPr>
        <p:spPr>
          <a:xfrm>
            <a:off x="12338837" y="1288989"/>
            <a:ext cx="1153392" cy="902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4000" cap="all">
                <a:solidFill>
                  <a:srgbClr val="36402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Tm</a:t>
            </a:r>
          </a:p>
        </p:txBody>
      </p:sp>
      <p:sp>
        <p:nvSpPr>
          <p:cNvPr id="268" name="Features + Benefits"/>
          <p:cNvSpPr txBox="1"/>
          <p:nvPr/>
        </p:nvSpPr>
        <p:spPr>
          <a:xfrm>
            <a:off x="969292" y="2951155"/>
            <a:ext cx="14402446" cy="105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6000" cap="all" spc="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Features + Benefits </a:t>
            </a:r>
          </a:p>
        </p:txBody>
      </p:sp>
      <p:sp>
        <p:nvSpPr>
          <p:cNvPr id="269" name="PuraPlant 21"/>
          <p:cNvSpPr txBox="1"/>
          <p:nvPr/>
        </p:nvSpPr>
        <p:spPr>
          <a:xfrm>
            <a:off x="3359588" y="1422982"/>
            <a:ext cx="9460910" cy="201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70000"/>
              </a:lnSpc>
              <a:defRPr sz="12000">
                <a:solidFill>
                  <a:srgbClr val="364022"/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PuraPlant 21</a:t>
            </a:r>
          </a:p>
        </p:txBody>
      </p:sp>
      <p:sp>
        <p:nvSpPr>
          <p:cNvPr id="270" name="Slow release of nutrients…"/>
          <p:cNvSpPr txBox="1"/>
          <p:nvPr/>
        </p:nvSpPr>
        <p:spPr>
          <a:xfrm>
            <a:off x="1351401" y="4381500"/>
            <a:ext cx="13638228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Slow release of nutrients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Easier to digest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Higher bioactivity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Offers broad spectrum vitamins and minerals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Optimal biodiversity and efficacy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Improves absorption of several nutrients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Preserves vitamers for more nutrient diversity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Provides the building blocks of good whole-body nutrition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Expertly formulated 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Tailored dosages </a:t>
            </a:r>
          </a:p>
        </p:txBody>
      </p: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uraPlant-4.jpg" descr="PuraPlant-4.jpg"/>
          <p:cNvPicPr>
            <a:picLocks noChangeAspect="1"/>
          </p:cNvPicPr>
          <p:nvPr/>
        </p:nvPicPr>
        <p:blipFill>
          <a:blip r:embed="rId3"/>
          <a:srcRect l="2808" t="2776" r="6845" b="687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m"/>
          <p:cNvSpPr txBox="1"/>
          <p:nvPr/>
        </p:nvSpPr>
        <p:spPr>
          <a:xfrm>
            <a:off x="16360322" y="1055773"/>
            <a:ext cx="1153392" cy="902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4000" cap="all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Tm</a:t>
            </a:r>
          </a:p>
        </p:txBody>
      </p:sp>
      <p:sp>
        <p:nvSpPr>
          <p:cNvPr id="274" name="Features + Benefits"/>
          <p:cNvSpPr txBox="1"/>
          <p:nvPr/>
        </p:nvSpPr>
        <p:spPr>
          <a:xfrm>
            <a:off x="4990777" y="2717939"/>
            <a:ext cx="14402446" cy="10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90000"/>
              </a:lnSpc>
              <a:spcBef>
                <a:spcPts val="1400"/>
              </a:spcBef>
              <a:defRPr sz="6000" b="1" cap="all" spc="1500">
                <a:solidFill>
                  <a:srgbClr val="29311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Features + Benefits </a:t>
            </a:r>
          </a:p>
        </p:txBody>
      </p:sp>
      <p:sp>
        <p:nvSpPr>
          <p:cNvPr id="275" name="PuraPlant 21"/>
          <p:cNvSpPr txBox="1"/>
          <p:nvPr/>
        </p:nvSpPr>
        <p:spPr>
          <a:xfrm>
            <a:off x="7381073" y="1189766"/>
            <a:ext cx="9460910" cy="2010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70000"/>
              </a:lnSpc>
              <a:defRPr sz="12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PuraPlant 21</a:t>
            </a:r>
          </a:p>
        </p:txBody>
      </p:sp>
      <p:sp>
        <p:nvSpPr>
          <p:cNvPr id="276" name="Vitamins…"/>
          <p:cNvSpPr txBox="1"/>
          <p:nvPr/>
        </p:nvSpPr>
        <p:spPr>
          <a:xfrm>
            <a:off x="910883" y="4536879"/>
            <a:ext cx="4769773" cy="840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5400" cap="all">
                <a:solidFill>
                  <a:srgbClr val="28311A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t>Vitamins</a:t>
            </a:r>
            <a:endParaRPr sz="1200"/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 Vitamins</a:t>
            </a:r>
            <a:br/>
            <a:r>
              <a:t>(Vitamin B12, B6, Thiamin, Riboflavin, Niacin) 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Pantothenic Acid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Folate 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Biotin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Vitamin E  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Vitamin A 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Vitamins C 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Vitamin D3 &amp; D2  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Vitamin K1 </a:t>
            </a:r>
          </a:p>
        </p:txBody>
      </p:sp>
      <p:sp>
        <p:nvSpPr>
          <p:cNvPr id="277" name="MINERALS…"/>
          <p:cNvSpPr txBox="1"/>
          <p:nvPr/>
        </p:nvSpPr>
        <p:spPr>
          <a:xfrm>
            <a:off x="18350236" y="4536879"/>
            <a:ext cx="476977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5400" cap="all">
                <a:solidFill>
                  <a:srgbClr val="28311A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t>MINERALS</a:t>
            </a:r>
            <a:endParaRPr sz="1200"/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Iron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Selenium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Copper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Iodine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Molybdenum</a:t>
            </a:r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Manganese</a:t>
            </a:r>
          </a:p>
        </p:txBody>
      </p:sp>
      <p:sp>
        <p:nvSpPr>
          <p:cNvPr id="278" name="Specialty Ingredients…"/>
          <p:cNvSpPr txBox="1"/>
          <p:nvPr/>
        </p:nvSpPr>
        <p:spPr>
          <a:xfrm>
            <a:off x="18350236" y="9932068"/>
            <a:ext cx="4769773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5400" cap="all">
                <a:solidFill>
                  <a:srgbClr val="28311A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dirty="0"/>
              <a:t>Specialty Ingredients</a:t>
            </a:r>
            <a:endParaRPr sz="1200" dirty="0"/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Omega 3</a:t>
            </a:r>
            <a:endParaRPr lang="en-US" dirty="0"/>
          </a:p>
          <a:p>
            <a:pPr marL="542925" indent="-542925" algn="l" defTabSz="825500"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Lutein</a:t>
            </a:r>
          </a:p>
        </p:txBody>
      </p: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2_Artboard 6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199"/>
          <p:cNvSpPr txBox="1"/>
          <p:nvPr/>
        </p:nvSpPr>
        <p:spPr>
          <a:xfrm>
            <a:off x="152400" y="14325594"/>
            <a:ext cx="6096001" cy="391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0">
                <a:solidFill>
                  <a:srgbClr val="FF9219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199</a:t>
            </a:r>
          </a:p>
        </p:txBody>
      </p:sp>
      <p:sp>
        <p:nvSpPr>
          <p:cNvPr id="282" name="CLEAN  Label"/>
          <p:cNvSpPr txBox="1">
            <a:spLocks noGrp="1"/>
          </p:cNvSpPr>
          <p:nvPr>
            <p:ph type="title"/>
          </p:nvPr>
        </p:nvSpPr>
        <p:spPr>
          <a:xfrm>
            <a:off x="-259653" y="-158330"/>
            <a:ext cx="24903306" cy="4108538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CLEAN</a:t>
            </a:r>
            <a:r>
              <a:rPr sz="8000" cap="all"/>
              <a:t>  </a:t>
            </a:r>
            <a:r>
              <a:rPr lang="en-US" sz="15000" b="1" i="1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Label</a:t>
            </a:r>
            <a:endParaRPr sz="15000" b="1" i="1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pic>
        <p:nvPicPr>
          <p:cNvPr id="5" name="Picture 4" descr="A close-up of a nutritional information&#10;&#10;Description automatically generated">
            <a:extLst>
              <a:ext uri="{FF2B5EF4-FFF2-40B4-BE49-F238E27FC236}">
                <a16:creationId xmlns:a16="http://schemas.microsoft.com/office/drawing/2014/main" id="{666D429F-47E6-336E-1A66-AEEAE21D5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02" y="3022206"/>
            <a:ext cx="9746996" cy="9482968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CEL24-Slide-The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IIS2214109X24002766_Page_01.jpg" descr="PIIS2214109X24002766_Page_01.jpg"/>
          <p:cNvPicPr>
            <a:picLocks noChangeAspect="1"/>
          </p:cNvPicPr>
          <p:nvPr/>
        </p:nvPicPr>
        <p:blipFill rotWithShape="1">
          <a:blip r:embed="rId3"/>
          <a:srcRect l="10" t="7" r="-10" b="30809"/>
          <a:stretch/>
        </p:blipFill>
        <p:spPr>
          <a:xfrm>
            <a:off x="904190" y="0"/>
            <a:ext cx="15364780" cy="1307592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Rectangle"/>
          <p:cNvSpPr/>
          <p:nvPr/>
        </p:nvSpPr>
        <p:spPr>
          <a:xfrm>
            <a:off x="1673662" y="8069063"/>
            <a:ext cx="11717000" cy="1861999"/>
          </a:xfrm>
          <a:prstGeom prst="rect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298" name="Line"/>
          <p:cNvSpPr/>
          <p:nvPr/>
        </p:nvSpPr>
        <p:spPr>
          <a:xfrm flipV="1">
            <a:off x="13390662" y="7158431"/>
            <a:ext cx="3389814" cy="1862000"/>
          </a:xfrm>
          <a:prstGeom prst="line">
            <a:avLst/>
          </a:prstGeom>
          <a:ln w="127000">
            <a:solidFill>
              <a:srgbClr val="01758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9" name="Most of the global population (&gt;72%) has inadequate intake of at least one micronutrient, including coding, iron, Vit E, calcium, folate, riboflavin, Vit c, B6"/>
          <p:cNvSpPr txBox="1"/>
          <p:nvPr/>
        </p:nvSpPr>
        <p:spPr>
          <a:xfrm>
            <a:off x="17038442" y="4121656"/>
            <a:ext cx="6441368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FDFF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Most of the global population (&gt;72%) has inadequate intake of at least one micronutrient, including coding, iron, Vit E, calcium, folate, riboflavin, Vit </a:t>
            </a:r>
            <a:r>
              <a:rPr lang="en-US">
                <a:solidFill>
                  <a:schemeClr val="bg1"/>
                </a:solidFill>
              </a:rPr>
              <a:t>C</a:t>
            </a:r>
            <a:r>
              <a:rPr>
                <a:solidFill>
                  <a:schemeClr val="bg1"/>
                </a:solidFill>
              </a:rPr>
              <a:t>, B6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CEL24-Slide-Them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US tobacco companies selectively disseminated hyper-palatable foods into the US food system- Empiric.jpg" descr="US tobacco companies selectively disseminated hyper-palatable foods into the US food system- Empiric.jpg"/>
          <p:cNvPicPr>
            <a:picLocks noChangeAspect="1"/>
          </p:cNvPicPr>
          <p:nvPr/>
        </p:nvPicPr>
        <p:blipFill>
          <a:blip r:embed="rId3"/>
          <a:srcRect t="663" b="67677"/>
          <a:stretch/>
        </p:blipFill>
        <p:spPr>
          <a:xfrm>
            <a:off x="713413" y="0"/>
            <a:ext cx="14188836" cy="1307592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Rectangle"/>
          <p:cNvSpPr/>
          <p:nvPr/>
        </p:nvSpPr>
        <p:spPr>
          <a:xfrm>
            <a:off x="2839349" y="9759503"/>
            <a:ext cx="7850777" cy="1324232"/>
          </a:xfrm>
          <a:prstGeom prst="rect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04" name="Line"/>
          <p:cNvSpPr/>
          <p:nvPr/>
        </p:nvSpPr>
        <p:spPr>
          <a:xfrm flipV="1">
            <a:off x="10690127" y="6858000"/>
            <a:ext cx="4754809" cy="3521676"/>
          </a:xfrm>
          <a:prstGeom prst="line">
            <a:avLst/>
          </a:prstGeom>
          <a:ln w="127000">
            <a:solidFill>
              <a:srgbClr val="01758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5" name="US tobacco companies…have electively disseminated fat-carbohydrate-sodium (HPF) products into the US food system between 1988-2001 and have become highly prevalent in US food today"/>
          <p:cNvSpPr txBox="1"/>
          <p:nvPr/>
        </p:nvSpPr>
        <p:spPr>
          <a:xfrm>
            <a:off x="15899644" y="2902461"/>
            <a:ext cx="7302134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000">
                <a:solidFill>
                  <a:srgbClr val="00FDFF"/>
                </a:solidFill>
              </a:defRPr>
            </a:lvl1pPr>
          </a:lstStyle>
          <a:p>
            <a:r>
              <a:rPr>
                <a:solidFill>
                  <a:schemeClr val="bg1"/>
                </a:solidFill>
              </a:rPr>
              <a:t>US tobacco companies…have electively disseminated fat-carbohydrate-sodium (HPF) products into the US food system between 1988-2001 and have become highly prevalent in US food today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HaveItAllCombo_94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Upgrade…"/>
          <p:cNvSpPr txBox="1">
            <a:spLocks noGrp="1"/>
          </p:cNvSpPr>
          <p:nvPr>
            <p:ph type="title"/>
          </p:nvPr>
        </p:nvSpPr>
        <p:spPr>
          <a:xfrm>
            <a:off x="-376895" y="1638988"/>
            <a:ext cx="14570767" cy="5219012"/>
          </a:xfrm>
          <a:prstGeom prst="rect">
            <a:avLst/>
          </a:prstGeom>
          <a:effectLst>
            <a:outerShdw blurRad="279400" dist="195619" dir="5400000" rotWithShape="0">
              <a:schemeClr val="accent1">
                <a:hueOff val="-1319871"/>
                <a:satOff val="-3448"/>
                <a:lumOff val="49967"/>
                <a:alpha val="75000"/>
              </a:schemeClr>
            </a:outerShdw>
          </a:effectLst>
        </p:spPr>
        <p:txBody>
          <a:bodyPr lIns="45719" tIns="45719" rIns="45719" bIns="45719" anchor="ctr"/>
          <a:lstStyle/>
          <a:p>
            <a:pPr algn="ctr" defTabSz="792479">
              <a:lnSpc>
                <a:spcPct val="100000"/>
              </a:lnSpc>
              <a:defRPr sz="9600" cap="all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01758F"/>
                </a:solidFill>
              </a:rPr>
              <a:t>Upgrade </a:t>
            </a:r>
            <a:endParaRPr cap="none">
              <a:solidFill>
                <a:srgbClr val="01758F"/>
              </a:solidFill>
              <a:latin typeface="+mn-lt"/>
              <a:ea typeface="+mn-ea"/>
              <a:cs typeface="+mn-cs"/>
              <a:sym typeface="SuperiorTitle-Bold"/>
            </a:endParaRPr>
          </a:p>
          <a:p>
            <a:pPr algn="ctr" defTabSz="792479">
              <a:lnSpc>
                <a:spcPct val="70000"/>
              </a:lnSpc>
              <a:defRPr sz="9600" cap="all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2480" cap="none">
                <a:solidFill>
                  <a:srgbClr val="01758F"/>
                </a:solidFill>
                <a:latin typeface="+mn-lt"/>
                <a:ea typeface="+mn-ea"/>
                <a:cs typeface="+mn-cs"/>
                <a:sym typeface="SuperiorTitle-Bold"/>
              </a:rPr>
              <a:t>Your Vitamins</a:t>
            </a:r>
            <a:br>
              <a:rPr cap="none">
                <a:solidFill>
                  <a:srgbClr val="01758F"/>
                </a:solidFill>
                <a:latin typeface="+mn-lt"/>
                <a:ea typeface="+mn-ea"/>
                <a:cs typeface="+mn-cs"/>
                <a:sym typeface="SuperiorTitle-Bold"/>
              </a:rPr>
            </a:br>
            <a:r>
              <a:rPr>
                <a:solidFill>
                  <a:srgbClr val="01758F"/>
                </a:solidFill>
              </a:rPr>
              <a:t>in Two Ways</a:t>
            </a:r>
            <a:endParaRPr>
              <a:solidFill>
                <a:srgbClr val="01758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defTabSz="792479">
              <a:lnSpc>
                <a:spcPct val="100000"/>
              </a:lnSpc>
              <a:defRPr sz="5184">
                <a:solidFill>
                  <a:srgbClr val="3271A3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7679">
                <a:solidFill>
                  <a:srgbClr val="01758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Modern living leaves our bodies deficient."/>
          <p:cNvSpPr txBox="1"/>
          <p:nvPr/>
        </p:nvSpPr>
        <p:spPr>
          <a:xfrm>
            <a:off x="3419307" y="4965699"/>
            <a:ext cx="17545386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Modern living leaves our bodies deficient.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kes%2016%202024165.jpg" descr="Shakes%2016%202024165.jpg"/>
          <p:cNvPicPr>
            <a:picLocks noChangeAspect="1"/>
          </p:cNvPicPr>
          <p:nvPr/>
        </p:nvPicPr>
        <p:blipFill>
          <a:blip r:embed="rId2"/>
          <a:srcRect l="12" t="11045" r="17241" b="6208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Now with Whole Food Vitamins."/>
          <p:cNvSpPr txBox="1">
            <a:spLocks noGrp="1"/>
          </p:cNvSpPr>
          <p:nvPr>
            <p:ph type="title"/>
          </p:nvPr>
        </p:nvSpPr>
        <p:spPr>
          <a:xfrm>
            <a:off x="959488" y="1966291"/>
            <a:ext cx="20265234" cy="17779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  <a:defRPr sz="10000">
                <a:latin typeface="+mn-lt"/>
                <a:ea typeface="+mn-ea"/>
                <a:cs typeface="+mn-cs"/>
                <a:sym typeface="SuperiorTitle-Bold"/>
              </a:defRPr>
            </a:pPr>
            <a:r>
              <a:t>Now with Whole Food Vitamins.</a:t>
            </a:r>
            <a:r>
              <a:rPr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12" name="ISALEAN® PROTEIN SHAKE…"/>
          <p:cNvSpPr txBox="1"/>
          <p:nvPr/>
        </p:nvSpPr>
        <p:spPr>
          <a:xfrm>
            <a:off x="1003658" y="881625"/>
            <a:ext cx="11566912" cy="1298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spcBef>
                <a:spcPts val="1400"/>
              </a:spcBef>
              <a:defRPr sz="6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ISALEAN® PROTEIN SHAKE…</a:t>
            </a:r>
          </a:p>
        </p:txBody>
      </p:sp>
      <p:sp>
        <p:nvSpPr>
          <p:cNvPr id="313" name="24 vitamins and minerals from whole-food sources…"/>
          <p:cNvSpPr txBox="1"/>
          <p:nvPr/>
        </p:nvSpPr>
        <p:spPr>
          <a:xfrm>
            <a:off x="998315" y="3530591"/>
            <a:ext cx="12873028" cy="147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1300" indent="-241300" algn="l">
              <a:lnSpc>
                <a:spcPct val="120000"/>
              </a:lnSpc>
              <a:buSzPct val="88000"/>
              <a:buChar char="✓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 24 vitamins and minerals from whole-food sources</a:t>
            </a:r>
          </a:p>
          <a:p>
            <a:pPr marL="241300" indent="-241300" algn="l">
              <a:lnSpc>
                <a:spcPct val="120000"/>
              </a:lnSpc>
              <a:buSzPct val="88000"/>
              <a:buChar char="✓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 Kosher certification</a:t>
            </a:r>
          </a:p>
        </p:txBody>
      </p:sp>
      <p:sp>
        <p:nvSpPr>
          <p:cNvPr id="314" name="SAME clinically studied benefits you know and love:"/>
          <p:cNvSpPr txBox="1"/>
          <p:nvPr/>
        </p:nvSpPr>
        <p:spPr>
          <a:xfrm>
            <a:off x="1047200" y="5868062"/>
            <a:ext cx="8091277" cy="2161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spcBef>
                <a:spcPts val="1400"/>
              </a:spcBef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/>
              <a:t>SAME</a:t>
            </a:r>
            <a:r>
              <a:t> clinically studied benefits you know and love: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15" name="Undenatured Whey…"/>
          <p:cNvSpPr txBox="1"/>
          <p:nvPr/>
        </p:nvSpPr>
        <p:spPr>
          <a:xfrm>
            <a:off x="1209063" y="7234859"/>
            <a:ext cx="7767551" cy="4706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2166" indent="-402166" algn="l">
              <a:lnSpc>
                <a:spcPct val="130000"/>
              </a:lnSpc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Undenatured Whey </a:t>
            </a:r>
            <a:endParaRPr>
              <a:solidFill>
                <a:srgbClr val="000000"/>
              </a:solidFill>
            </a:endParaRPr>
          </a:p>
          <a:p>
            <a:pPr marL="402166" indent="-402166" algn="l" defTabSz="457200">
              <a:lnSpc>
                <a:spcPct val="130000"/>
              </a:lnSpc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Branched-Chain Amino Acids</a:t>
            </a:r>
            <a:endParaRPr>
              <a:solidFill>
                <a:srgbClr val="000000"/>
              </a:solidFill>
            </a:endParaRPr>
          </a:p>
          <a:p>
            <a:pPr marL="402166" indent="-402166" algn="l" defTabSz="457200">
              <a:lnSpc>
                <a:spcPct val="130000"/>
              </a:lnSpc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Active Enzymes &amp; Fiber</a:t>
            </a:r>
            <a:endParaRPr>
              <a:solidFill>
                <a:srgbClr val="000000"/>
              </a:solidFill>
            </a:endParaRPr>
          </a:p>
          <a:p>
            <a:pPr marL="402166" indent="-402166" algn="l" defTabSz="457200">
              <a:lnSpc>
                <a:spcPct val="130000"/>
              </a:lnSpc>
              <a:buSzPct val="88000"/>
              <a:buChar char="•"/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Clean Ingredients</a:t>
            </a:r>
            <a:endParaRPr>
              <a:solidFill>
                <a:srgbClr val="000000"/>
              </a:solidFill>
            </a:endParaRPr>
          </a:p>
          <a:p>
            <a:pPr algn="l">
              <a:lnSpc>
                <a:spcPct val="120000"/>
              </a:lnSpc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199"/>
          <p:cNvSpPr txBox="1"/>
          <p:nvPr/>
        </p:nvSpPr>
        <p:spPr>
          <a:xfrm>
            <a:off x="152400" y="14325594"/>
            <a:ext cx="6096001" cy="391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0">
                <a:solidFill>
                  <a:srgbClr val="FF9219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199</a:t>
            </a:r>
          </a:p>
        </p:txBody>
      </p:sp>
      <p:sp>
        <p:nvSpPr>
          <p:cNvPr id="319" name="FEATURING  Premium Whey Protein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7000" cap="all">
                <a:solidFill>
                  <a:srgbClr val="2F2F2F"/>
                </a:solidFill>
              </a:rPr>
              <a:t>FEATURING</a:t>
            </a:r>
            <a:r>
              <a:rPr sz="8000" cap="all"/>
              <a:t>  </a:t>
            </a:r>
            <a:r>
              <a:rPr sz="125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Premium Whey Protein</a:t>
            </a:r>
          </a:p>
        </p:txBody>
      </p:sp>
      <p:sp>
        <p:nvSpPr>
          <p:cNvPr id="320" name="Undenatured Whey"/>
          <p:cNvSpPr txBox="1"/>
          <p:nvPr/>
        </p:nvSpPr>
        <p:spPr>
          <a:xfrm>
            <a:off x="17420767" y="4669313"/>
            <a:ext cx="737750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4000" b="1" cap="all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Undenatured Whey</a:t>
            </a:r>
            <a:endParaRPr sz="1200">
              <a:solidFill>
                <a:srgbClr val="2F2F2F"/>
              </a:solidFill>
            </a:endParaRPr>
          </a:p>
        </p:txBody>
      </p:sp>
      <p:pic>
        <p:nvPicPr>
          <p:cNvPr id="321" name="Shakes 16 2024163.jpg" descr="Shakes 16 2024163.jpg"/>
          <p:cNvPicPr>
            <a:picLocks noChangeAspect="1"/>
          </p:cNvPicPr>
          <p:nvPr/>
        </p:nvPicPr>
        <p:blipFill>
          <a:blip r:embed="rId3"/>
          <a:srcRect l="15807" t="32946" r="15807" b="9089"/>
          <a:stretch>
            <a:fillRect/>
          </a:stretch>
        </p:blipFill>
        <p:spPr>
          <a:xfrm>
            <a:off x="8701875" y="4135016"/>
            <a:ext cx="7006205" cy="890287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20% whey"/>
          <p:cNvSpPr txBox="1"/>
          <p:nvPr/>
        </p:nvSpPr>
        <p:spPr>
          <a:xfrm>
            <a:off x="3265881" y="5852937"/>
            <a:ext cx="242694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20% whey</a:t>
            </a:r>
          </a:p>
        </p:txBody>
      </p:sp>
      <p:sp>
        <p:nvSpPr>
          <p:cNvPr id="324" name="DAIRY"/>
          <p:cNvSpPr txBox="1"/>
          <p:nvPr/>
        </p:nvSpPr>
        <p:spPr>
          <a:xfrm>
            <a:off x="3213436" y="4806379"/>
            <a:ext cx="162384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825500">
              <a:defRPr sz="4000" b="1" cap="all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DAIRY</a:t>
            </a:r>
            <a:endParaRPr sz="1200">
              <a:solidFill>
                <a:srgbClr val="2F2F2F"/>
              </a:solidFill>
            </a:endParaRPr>
          </a:p>
        </p:txBody>
      </p:sp>
      <p:sp>
        <p:nvSpPr>
          <p:cNvPr id="325" name="Liquid remaining…"/>
          <p:cNvSpPr txBox="1"/>
          <p:nvPr/>
        </p:nvSpPr>
        <p:spPr>
          <a:xfrm>
            <a:off x="3316681" y="6654301"/>
            <a:ext cx="3667671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defRPr sz="3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Liquid remaining</a:t>
            </a:r>
          </a:p>
          <a:p>
            <a:pPr algn="l" defTabSz="825500">
              <a:defRPr sz="3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after milk has been</a:t>
            </a:r>
          </a:p>
          <a:p>
            <a:pPr algn="l" defTabSz="825500">
              <a:defRPr sz="3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curdled and strained </a:t>
            </a:r>
          </a:p>
          <a:p>
            <a:pPr algn="l" defTabSz="825500">
              <a:defRPr sz="3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to remove the curds</a:t>
            </a:r>
            <a:endParaRPr sz="1200">
              <a:solidFill>
                <a:srgbClr val="2F2F2F"/>
              </a:solidFill>
            </a:endParaRPr>
          </a:p>
        </p:txBody>
      </p:sp>
      <p:sp>
        <p:nvSpPr>
          <p:cNvPr id="326" name="Rich in Essential Amino Acids + Whole Food Sourced Vitamins"/>
          <p:cNvSpPr txBox="1"/>
          <p:nvPr/>
        </p:nvSpPr>
        <p:spPr>
          <a:xfrm>
            <a:off x="17420767" y="5990926"/>
            <a:ext cx="6364149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Rich in Essential Amino Acids + Whole Food Sourced Vitamins </a:t>
            </a:r>
            <a:endParaRPr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825500">
              <a:defRPr sz="4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2F2F2F"/>
              </a:solidFill>
            </a:endParaRPr>
          </a:p>
        </p:txBody>
      </p:sp>
      <p:sp>
        <p:nvSpPr>
          <p:cNvPr id="327" name="80% CASEIN"/>
          <p:cNvSpPr txBox="1"/>
          <p:nvPr/>
        </p:nvSpPr>
        <p:spPr>
          <a:xfrm>
            <a:off x="3285116" y="10216579"/>
            <a:ext cx="307616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825500">
              <a:defRPr sz="4000" b="1" cap="all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80% CASEIN</a:t>
            </a:r>
            <a:endParaRPr sz="1200">
              <a:solidFill>
                <a:srgbClr val="2F2F2F"/>
              </a:solidFill>
            </a:endParaRPr>
          </a:p>
        </p:txBody>
      </p:sp>
      <p:sp>
        <p:nvSpPr>
          <p:cNvPr id="328" name="Line"/>
          <p:cNvSpPr/>
          <p:nvPr/>
        </p:nvSpPr>
        <p:spPr>
          <a:xfrm>
            <a:off x="5308713" y="4944394"/>
            <a:ext cx="4847134" cy="2081897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9" name="Circle"/>
          <p:cNvSpPr/>
          <p:nvPr/>
        </p:nvSpPr>
        <p:spPr>
          <a:xfrm>
            <a:off x="5156011" y="4767193"/>
            <a:ext cx="372212" cy="372212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30" name="Line"/>
          <p:cNvSpPr/>
          <p:nvPr/>
        </p:nvSpPr>
        <p:spPr>
          <a:xfrm flipH="1">
            <a:off x="14001641" y="4944394"/>
            <a:ext cx="2961755" cy="2081897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1" name="Circle"/>
          <p:cNvSpPr/>
          <p:nvPr/>
        </p:nvSpPr>
        <p:spPr>
          <a:xfrm flipH="1">
            <a:off x="16773554" y="4767193"/>
            <a:ext cx="372212" cy="372212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6771823" y="9080726"/>
            <a:ext cx="3556750" cy="1250904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3" name="Circle"/>
          <p:cNvSpPr/>
          <p:nvPr/>
        </p:nvSpPr>
        <p:spPr>
          <a:xfrm>
            <a:off x="6591021" y="10118451"/>
            <a:ext cx="372212" cy="372212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The Isagenix Edge"/>
          <p:cNvSpPr txBox="1"/>
          <p:nvPr/>
        </p:nvSpPr>
        <p:spPr>
          <a:xfrm>
            <a:off x="1700406" y="5841999"/>
            <a:ext cx="2098318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The Isagenix Edge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30-Day Reset"/>
          <p:cNvSpPr txBox="1"/>
          <p:nvPr/>
        </p:nvSpPr>
        <p:spPr>
          <a:xfrm>
            <a:off x="1700406" y="5500176"/>
            <a:ext cx="2098318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30-Day Reset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43" name="Foundation of Wellness"/>
          <p:cNvSpPr txBox="1"/>
          <p:nvPr/>
        </p:nvSpPr>
        <p:spPr>
          <a:xfrm>
            <a:off x="5796448" y="7420766"/>
            <a:ext cx="12791104" cy="126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lnSpc>
                <a:spcPct val="90000"/>
              </a:lnSpc>
              <a:spcBef>
                <a:spcPts val="1400"/>
              </a:spcBef>
              <a:defRPr sz="6000" cap="all" spc="6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Foundation of Wellness</a:t>
            </a:r>
            <a:r>
              <a:rPr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ottles on a piece of wood&#10;&#10;Description automatically generated">
            <a:extLst>
              <a:ext uri="{FF2B5EF4-FFF2-40B4-BE49-F238E27FC236}">
                <a16:creationId xmlns:a16="http://schemas.microsoft.com/office/drawing/2014/main" id="{F66D3CD0-350B-43B5-591C-38BFD627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" y="-506"/>
            <a:ext cx="24607487" cy="13763570"/>
          </a:xfrm>
          <a:prstGeom prst="rect">
            <a:avLst/>
          </a:prstGeom>
        </p:spPr>
      </p:pic>
      <p:sp>
        <p:nvSpPr>
          <p:cNvPr id="346" name="A System Built for Success."/>
          <p:cNvSpPr txBox="1">
            <a:spLocks noGrp="1"/>
          </p:cNvSpPr>
          <p:nvPr>
            <p:ph type="title"/>
          </p:nvPr>
        </p:nvSpPr>
        <p:spPr>
          <a:xfrm>
            <a:off x="959488" y="1140680"/>
            <a:ext cx="20265234" cy="17779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0000"/>
              </a:lnSpc>
              <a:defRPr sz="10000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rPr sz="9500">
                <a:solidFill>
                  <a:srgbClr val="01758F"/>
                </a:solidFill>
              </a:rPr>
              <a:t>A System Built for Success.</a:t>
            </a:r>
            <a:r>
              <a:rPr sz="9500" b="1">
                <a:solidFill>
                  <a:srgbClr val="01758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b="1">
                <a:solidFill>
                  <a:srgbClr val="01758F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47" name="Premium Protein: To boost lean muscle…"/>
          <p:cNvSpPr txBox="1"/>
          <p:nvPr/>
        </p:nvSpPr>
        <p:spPr>
          <a:xfrm>
            <a:off x="961368" y="3419514"/>
            <a:ext cx="7637354" cy="11127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2925" indent="-542925" algn="l" defTabSz="825500">
              <a:buSzPct val="88000"/>
              <a:buChar char="•"/>
              <a:defRPr sz="5200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rgbClr val="01758F"/>
                </a:solidFill>
              </a:rPr>
              <a:t>Premium Protein: </a:t>
            </a:r>
            <a:r>
              <a:rPr>
                <a:solidFill>
                  <a:srgbClr val="01758F"/>
                </a:solidFill>
              </a:rPr>
              <a:t>To boost lean muscle</a:t>
            </a:r>
            <a:endParaRPr>
              <a:solidFill>
                <a:srgbClr val="01758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542925" indent="-542925" algn="l" defTabSz="825500">
              <a:buSzPct val="88000"/>
              <a:buChar char="•"/>
              <a:defRPr sz="5200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rgbClr val="01758F"/>
                </a:solidFill>
              </a:rPr>
              <a:t>Nutritionally Supported Fasting: </a:t>
            </a:r>
            <a:r>
              <a:rPr>
                <a:solidFill>
                  <a:srgbClr val="01758F"/>
                </a:solidFill>
              </a:rPr>
              <a:t>To achieve lasting weight management + enhanced longevity</a:t>
            </a:r>
            <a:endParaRPr>
              <a:solidFill>
                <a:srgbClr val="01758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542925" indent="-542925" algn="l" defTabSz="825500">
              <a:buSzPct val="88000"/>
              <a:buChar char="•"/>
              <a:defRPr sz="5200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>
                <a:solidFill>
                  <a:srgbClr val="01758F"/>
                </a:solidFill>
              </a:rPr>
              <a:t>Adaptogens: </a:t>
            </a:r>
            <a:r>
              <a:rPr>
                <a:solidFill>
                  <a:srgbClr val="01758F"/>
                </a:solidFill>
              </a:rPr>
              <a:t>To balance stress</a:t>
            </a:r>
            <a:endParaRPr>
              <a:solidFill>
                <a:srgbClr val="01758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lnSpc>
                <a:spcPct val="90000"/>
              </a:lnSpc>
              <a:spcBef>
                <a:spcPts val="1400"/>
              </a:spcBef>
              <a:defRPr sz="4500">
                <a:solidFill>
                  <a:srgbClr val="218BC7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01758F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42.png" descr="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Rectangle"/>
          <p:cNvSpPr/>
          <p:nvPr/>
        </p:nvSpPr>
        <p:spPr>
          <a:xfrm>
            <a:off x="-62459" y="-19156"/>
            <a:ext cx="24508918" cy="13888059"/>
          </a:xfrm>
          <a:prstGeom prst="rect">
            <a:avLst/>
          </a:prstGeom>
          <a:gradFill>
            <a:gsLst>
              <a:gs pos="0">
                <a:srgbClr val="2F2F2F">
                  <a:alpha val="0"/>
                </a:srgbClr>
              </a:gs>
              <a:gs pos="100000">
                <a:srgbClr val="2F2F2F">
                  <a:alpha val="7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grpSp>
        <p:nvGrpSpPr>
          <p:cNvPr id="354" name="Group"/>
          <p:cNvGrpSpPr/>
          <p:nvPr/>
        </p:nvGrpSpPr>
        <p:grpSpPr>
          <a:xfrm>
            <a:off x="1700407" y="5325194"/>
            <a:ext cx="20983187" cy="5170688"/>
            <a:chOff x="0" y="-1"/>
            <a:chExt cx="20983186" cy="5170687"/>
          </a:xfrm>
        </p:grpSpPr>
        <p:sp>
          <p:nvSpPr>
            <p:cNvPr id="351" name="Longevity = Aging"/>
            <p:cNvSpPr txBox="1"/>
            <p:nvPr/>
          </p:nvSpPr>
          <p:spPr>
            <a:xfrm>
              <a:off x="0" y="-1"/>
              <a:ext cx="20983186" cy="436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40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+mn-lt"/>
                  <a:ea typeface="+mn-ea"/>
                  <a:cs typeface="+mn-cs"/>
                  <a:sym typeface="SuperiorTitle-Bold"/>
                </a:defRPr>
              </a:lvl1pPr>
            </a:lstStyle>
            <a:p>
              <a:r>
                <a:t>Longevity = Aging</a:t>
              </a:r>
              <a:endParaRPr b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sp>
          <p:nvSpPr>
            <p:cNvPr id="352" name="(HEALTH SPAN)"/>
            <p:cNvSpPr txBox="1"/>
            <p:nvPr/>
          </p:nvSpPr>
          <p:spPr>
            <a:xfrm>
              <a:off x="3102929" y="2579884"/>
              <a:ext cx="8223980" cy="259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80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t>(HEALTH SPAN)</a:t>
              </a:r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53" name="LIFE SPAN"/>
            <p:cNvSpPr txBox="1"/>
            <p:nvPr/>
          </p:nvSpPr>
          <p:spPr>
            <a:xfrm>
              <a:off x="12313915" y="2579885"/>
              <a:ext cx="6502251" cy="259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80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t>LIFE SPAN</a:t>
              </a:r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3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703" y="3542757"/>
            <a:ext cx="8866942" cy="10886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199"/>
          <p:cNvSpPr txBox="1"/>
          <p:nvPr/>
        </p:nvSpPr>
        <p:spPr>
          <a:xfrm>
            <a:off x="152400" y="14325594"/>
            <a:ext cx="6096001" cy="3911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30000">
                <a:solidFill>
                  <a:srgbClr val="FF9219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199</a:t>
            </a:r>
          </a:p>
        </p:txBody>
      </p:sp>
      <p:sp>
        <p:nvSpPr>
          <p:cNvPr id="359" name="PREMIUM PROTEIN  Portfolio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PREMIUM PROTEIN</a:t>
            </a:r>
            <a:r>
              <a:rPr sz="8000" cap="all">
                <a:solidFill>
                  <a:srgbClr val="2F2F2F"/>
                </a:solidFill>
              </a:rPr>
              <a:t>  </a:t>
            </a:r>
            <a:r>
              <a:rPr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Portfolio</a:t>
            </a:r>
          </a:p>
        </p:txBody>
      </p:sp>
      <p:grpSp>
        <p:nvGrpSpPr>
          <p:cNvPr id="364" name="Group"/>
          <p:cNvGrpSpPr/>
          <p:nvPr/>
        </p:nvGrpSpPr>
        <p:grpSpPr>
          <a:xfrm>
            <a:off x="-55960" y="2644870"/>
            <a:ext cx="24874876" cy="9907677"/>
            <a:chOff x="0" y="0"/>
            <a:chExt cx="24874874" cy="9907676"/>
          </a:xfrm>
        </p:grpSpPr>
        <p:pic>
          <p:nvPicPr>
            <p:cNvPr id="360" name="isalean-shake-pb-rc-canister.png" descr="isalean-shake-pb-rc-canis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6139" y="90896"/>
              <a:ext cx="10025649" cy="981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isalean-shake-performance-SC-canister.png" descr="isalean-shake-performance-SC-caniste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76126" y="90896"/>
              <a:ext cx="10025649" cy="981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isalean-shake-wb-cfv-canister.png" descr="isalean-shake-wb-cfv-canister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0896"/>
              <a:ext cx="10025648" cy="9816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us-tri-release-shake-vcf-canister.png" descr="us-tri-release-shake-vcf-canister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849226" y="0"/>
              <a:ext cx="10025649" cy="98167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Independent, Scientific Research with Esteemed Universities"/>
          <p:cNvSpPr txBox="1">
            <a:spLocks noGrp="1"/>
          </p:cNvSpPr>
          <p:nvPr>
            <p:ph type="title"/>
          </p:nvPr>
        </p:nvSpPr>
        <p:spPr>
          <a:xfrm>
            <a:off x="-259653" y="816641"/>
            <a:ext cx="24903306" cy="1474529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7000" cap="all">
                <a:solidFill>
                  <a:srgbClr val="2F2F2F"/>
                </a:solidFill>
              </a:rPr>
              <a:t>Independent, Scientific Research with</a:t>
            </a:r>
            <a:endParaRPr sz="12500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sp>
        <p:nvSpPr>
          <p:cNvPr id="368" name="University logos are trademarks™ or registered® trademarks of their respective holders. Use of them does not imply any endorsement by them."/>
          <p:cNvSpPr txBox="1"/>
          <p:nvPr/>
        </p:nvSpPr>
        <p:spPr>
          <a:xfrm>
            <a:off x="985892" y="12567617"/>
            <a:ext cx="1575591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01600" indent="-101600" algn="l">
              <a:lnSpc>
                <a:spcPct val="90000"/>
              </a:lnSpc>
              <a:defRPr sz="2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>
                <a:solidFill>
                  <a:srgbClr val="2F2F2F"/>
                </a:solidFill>
              </a:rPr>
              <a:t>University logos are trademarks™ or registered® trademarks of their respective holders. Use of them does not imply any endorsement by them.</a:t>
            </a:r>
          </a:p>
        </p:txBody>
      </p:sp>
      <p:sp>
        <p:nvSpPr>
          <p:cNvPr id="369" name="Rectangle"/>
          <p:cNvSpPr/>
          <p:nvPr/>
        </p:nvSpPr>
        <p:spPr>
          <a:xfrm>
            <a:off x="3020504" y="5070868"/>
            <a:ext cx="18342992" cy="6812468"/>
          </a:xfrm>
          <a:prstGeom prst="rect">
            <a:avLst/>
          </a:prstGeom>
          <a:solidFill>
            <a:schemeClr val="accent1">
              <a:hueOff val="-1319871"/>
              <a:satOff val="-3448"/>
              <a:lumOff val="499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37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578" y="10310397"/>
            <a:ext cx="4174844" cy="790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350" y="10191643"/>
            <a:ext cx="2056891" cy="1028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893" y="7911653"/>
            <a:ext cx="2573006" cy="2077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6"/>
          <a:srcRect l="11099" t="11683" r="11099" b="11683"/>
          <a:stretch>
            <a:fillRect/>
          </a:stretch>
        </p:blipFill>
        <p:spPr>
          <a:xfrm>
            <a:off x="11303198" y="8074798"/>
            <a:ext cx="1777724" cy="1751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Group" descr="Gro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7565" y="8118963"/>
            <a:ext cx="1662612" cy="1662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Image" descr="Image"/>
          <p:cNvPicPr>
            <a:picLocks noChangeAspect="1"/>
          </p:cNvPicPr>
          <p:nvPr/>
        </p:nvPicPr>
        <p:blipFill>
          <a:blip r:embed="rId8"/>
          <a:srcRect l="25600" t="28423" r="23029" b="32546"/>
          <a:stretch>
            <a:fillRect/>
          </a:stretch>
        </p:blipFill>
        <p:spPr>
          <a:xfrm>
            <a:off x="18236171" y="9986817"/>
            <a:ext cx="1419501" cy="1438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Group"/>
          <p:cNvGrpSpPr/>
          <p:nvPr/>
        </p:nvGrpSpPr>
        <p:grpSpPr>
          <a:xfrm>
            <a:off x="9489071" y="5498914"/>
            <a:ext cx="5405857" cy="2208638"/>
            <a:chOff x="0" y="0"/>
            <a:chExt cx="5405855" cy="2208637"/>
          </a:xfrm>
        </p:grpSpPr>
        <p:pic>
          <p:nvPicPr>
            <p:cNvPr id="376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68296"/>
              <a:ext cx="2072045" cy="2072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University_of_Pittsburgh_seal.png" descr="University_of_Pittsburgh_seal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97218" y="0"/>
              <a:ext cx="2208638" cy="22086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71AD5A-7E87-E789-017A-206CAC008C37}"/>
              </a:ext>
            </a:extLst>
          </p:cNvPr>
          <p:cNvSpPr txBox="1"/>
          <p:nvPr/>
        </p:nvSpPr>
        <p:spPr>
          <a:xfrm>
            <a:off x="3690552" y="1934386"/>
            <a:ext cx="17002897" cy="20159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25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Esteemed Universities</a:t>
            </a:r>
            <a:endParaRPr lang="en-US" sz="12500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" name="Group"/>
          <p:cNvGrpSpPr/>
          <p:nvPr/>
        </p:nvGrpSpPr>
        <p:grpSpPr>
          <a:xfrm>
            <a:off x="1478741" y="3697471"/>
            <a:ext cx="5114151" cy="6819052"/>
            <a:chOff x="0" y="-1211"/>
            <a:chExt cx="5114149" cy="6819048"/>
          </a:xfrm>
        </p:grpSpPr>
        <p:pic>
          <p:nvPicPr>
            <p:cNvPr id="381" name="2012_Klempel-Intermittent fasting combined with calorie restriction is effective for weight loss and cardio-protection in obese women-2012.jpg" descr="2012_Klempel-Intermittent fasting combined with calorie restriction is effective for weight loss and cardio-protection in obese women-201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114150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grpSp>
          <p:nvGrpSpPr>
            <p:cNvPr id="384" name="Group"/>
            <p:cNvGrpSpPr/>
            <p:nvPr/>
          </p:nvGrpSpPr>
          <p:grpSpPr>
            <a:xfrm>
              <a:off x="1993706" y="-1212"/>
              <a:ext cx="1126738" cy="415986"/>
              <a:chOff x="0" y="0"/>
              <a:chExt cx="1126737" cy="415985"/>
            </a:xfrm>
          </p:grpSpPr>
          <p:sp>
            <p:nvSpPr>
              <p:cNvPr id="382" name="Rectangle"/>
              <p:cNvSpPr/>
              <p:nvPr/>
            </p:nvSpPr>
            <p:spPr>
              <a:xfrm>
                <a:off x="0" y="0"/>
                <a:ext cx="1126738" cy="415986"/>
              </a:xfrm>
              <a:prstGeom prst="rect">
                <a:avLst/>
              </a:prstGeom>
              <a:solidFill>
                <a:schemeClr val="accent3">
                  <a:satOff val="-6920"/>
                  <a:lumOff val="17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j-lt"/>
                    <a:ea typeface="+mj-ea"/>
                    <a:cs typeface="+mj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3" name="2012"/>
              <p:cNvSpPr txBox="1"/>
              <p:nvPr/>
            </p:nvSpPr>
            <p:spPr>
              <a:xfrm>
                <a:off x="121314" y="53660"/>
                <a:ext cx="884109" cy="30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29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n-lt"/>
                    <a:ea typeface="+mn-ea"/>
                    <a:cs typeface="+mn-cs"/>
                    <a:sym typeface="SuperiorTitle-Bold"/>
                  </a:defRPr>
                </a:lvl1pPr>
              </a:lstStyle>
              <a:p>
                <a:r>
                  <a:t>2012</a:t>
                </a:r>
              </a:p>
            </p:txBody>
          </p:sp>
        </p:grpSp>
      </p:grpSp>
      <p:grpSp>
        <p:nvGrpSpPr>
          <p:cNvPr id="390" name="Group"/>
          <p:cNvGrpSpPr/>
          <p:nvPr/>
        </p:nvGrpSpPr>
        <p:grpSpPr>
          <a:xfrm>
            <a:off x="2216181" y="3698682"/>
            <a:ext cx="5114152" cy="6819052"/>
            <a:chOff x="0" y="-1211"/>
            <a:chExt cx="5114149" cy="6819048"/>
          </a:xfrm>
        </p:grpSpPr>
        <p:pic>
          <p:nvPicPr>
            <p:cNvPr id="386" name="2012_Kroeger-Improvement in coronary heart risk factors during an intermittent fasting calorie restriction regimen-Relationship to adipokine modulations-2012.jpg" descr="2012_Kroeger-Improvement in coronary heart risk factors during an intermittent fasting calorie restriction regimen-Relationship to adipokine modulations-201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114150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grpSp>
          <p:nvGrpSpPr>
            <p:cNvPr id="389" name="Group"/>
            <p:cNvGrpSpPr/>
            <p:nvPr/>
          </p:nvGrpSpPr>
          <p:grpSpPr>
            <a:xfrm>
              <a:off x="1993706" y="-1212"/>
              <a:ext cx="1126738" cy="415986"/>
              <a:chOff x="0" y="0"/>
              <a:chExt cx="1126737" cy="415985"/>
            </a:xfrm>
          </p:grpSpPr>
          <p:sp>
            <p:nvSpPr>
              <p:cNvPr id="387" name="Rectangle"/>
              <p:cNvSpPr/>
              <p:nvPr/>
            </p:nvSpPr>
            <p:spPr>
              <a:xfrm>
                <a:off x="0" y="0"/>
                <a:ext cx="1126738" cy="415986"/>
              </a:xfrm>
              <a:prstGeom prst="rect">
                <a:avLst/>
              </a:prstGeom>
              <a:solidFill>
                <a:schemeClr val="accent3">
                  <a:satOff val="-6920"/>
                  <a:lumOff val="17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j-lt"/>
                    <a:ea typeface="+mj-ea"/>
                    <a:cs typeface="+mj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8" name="2012"/>
              <p:cNvSpPr txBox="1"/>
              <p:nvPr/>
            </p:nvSpPr>
            <p:spPr>
              <a:xfrm>
                <a:off x="121314" y="57489"/>
                <a:ext cx="884109" cy="301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29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n-lt"/>
                    <a:ea typeface="+mn-ea"/>
                    <a:cs typeface="+mn-cs"/>
                    <a:sym typeface="SuperiorTitle-Bold"/>
                  </a:defRPr>
                </a:lvl1pPr>
              </a:lstStyle>
              <a:p>
                <a:r>
                  <a:t>2012</a:t>
                </a:r>
              </a:p>
            </p:txBody>
          </p:sp>
        </p:grpSp>
      </p:grpSp>
      <p:grpSp>
        <p:nvGrpSpPr>
          <p:cNvPr id="395" name="Group"/>
          <p:cNvGrpSpPr/>
          <p:nvPr/>
        </p:nvGrpSpPr>
        <p:grpSpPr>
          <a:xfrm>
            <a:off x="3091685" y="3698682"/>
            <a:ext cx="4838026" cy="6819052"/>
            <a:chOff x="0" y="-1211"/>
            <a:chExt cx="4838023" cy="6819048"/>
          </a:xfrm>
        </p:grpSpPr>
        <p:pic>
          <p:nvPicPr>
            <p:cNvPr id="391" name="2016_Arciero-Protein-pacing Caloric Restriction Enhances Body Composition Similarly in Obese Men and Women during Weight Loss and Sustains Efficacy during Long-Term Weight Maintenance-2016.jpg" descr="2016_Arciero-Protein-pacing Caloric Restriction Enhances Body Composition Similarly in Obese Men and Women during Weight Loss and Sustains Efficacy during Long-Term Weight Maintenance-201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838024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grpSp>
          <p:nvGrpSpPr>
            <p:cNvPr id="394" name="Group"/>
            <p:cNvGrpSpPr/>
            <p:nvPr/>
          </p:nvGrpSpPr>
          <p:grpSpPr>
            <a:xfrm>
              <a:off x="1855643" y="-1212"/>
              <a:ext cx="1126738" cy="415986"/>
              <a:chOff x="0" y="0"/>
              <a:chExt cx="1126737" cy="415985"/>
            </a:xfrm>
          </p:grpSpPr>
          <p:sp>
            <p:nvSpPr>
              <p:cNvPr id="392" name="Rectangle"/>
              <p:cNvSpPr/>
              <p:nvPr/>
            </p:nvSpPr>
            <p:spPr>
              <a:xfrm>
                <a:off x="0" y="0"/>
                <a:ext cx="1126738" cy="415986"/>
              </a:xfrm>
              <a:prstGeom prst="rect">
                <a:avLst/>
              </a:prstGeom>
              <a:solidFill>
                <a:schemeClr val="accent3">
                  <a:satOff val="-6920"/>
                  <a:lumOff val="17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j-lt"/>
                    <a:ea typeface="+mj-ea"/>
                    <a:cs typeface="+mj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3" name="2016"/>
              <p:cNvSpPr txBox="1"/>
              <p:nvPr/>
            </p:nvSpPr>
            <p:spPr>
              <a:xfrm>
                <a:off x="103675" y="58317"/>
                <a:ext cx="919387" cy="2993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29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n-lt"/>
                    <a:ea typeface="+mn-ea"/>
                    <a:cs typeface="+mn-cs"/>
                    <a:sym typeface="SuperiorTitle-Bold"/>
                  </a:defRPr>
                </a:lvl1pPr>
              </a:lstStyle>
              <a:p>
                <a:r>
                  <a:t>2016</a:t>
                </a:r>
              </a:p>
            </p:txBody>
          </p:sp>
        </p:grpSp>
      </p:grpSp>
      <p:pic>
        <p:nvPicPr>
          <p:cNvPr id="396" name="2016_Ives-Multi-modal exercise training and protein-pacing enhances physical performance adaptations independent of growth hormone and BDNF but may be dependent on IGF-1 in exercise-trained men-2016.jpg" descr="2016_Ives-Multi-modal exercise training and protein-pacing enhances physical performance adaptations independent of growth hormone and BDNF but may be dependent on IGF-1 in exercise-trained men-20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922" y="3699893"/>
            <a:ext cx="5113381" cy="6817841"/>
          </a:xfrm>
          <a:prstGeom prst="rect">
            <a:avLst/>
          </a:prstGeom>
          <a:ln w="3175" cap="flat">
            <a:solidFill>
              <a:schemeClr val="accent2">
                <a:hueOff val="-1680000"/>
                <a:satOff val="1694"/>
                <a:lumOff val="-16862"/>
              </a:schemeClr>
            </a:solidFill>
            <a:prstDash val="solid"/>
            <a:miter lim="400000"/>
          </a:ln>
          <a:effectLst>
            <a:outerShdw blurRad="127000" dist="38100" dir="10200000" rotWithShape="0">
              <a:schemeClr val="accent2">
                <a:hueOff val="-1680000"/>
                <a:satOff val="1694"/>
                <a:lumOff val="-16862"/>
                <a:alpha val="15000"/>
              </a:schemeClr>
            </a:outerShdw>
          </a:effectLst>
        </p:spPr>
      </p:pic>
      <p:sp>
        <p:nvSpPr>
          <p:cNvPr id="397" name="Rectangle"/>
          <p:cNvSpPr/>
          <p:nvPr/>
        </p:nvSpPr>
        <p:spPr>
          <a:xfrm>
            <a:off x="5859242" y="3698681"/>
            <a:ext cx="1126741" cy="415987"/>
          </a:xfrm>
          <a:prstGeom prst="rect">
            <a:avLst/>
          </a:prstGeom>
          <a:solidFill>
            <a:schemeClr val="accent3">
              <a:satOff val="-6920"/>
              <a:lumOff val="17843"/>
            </a:schemeClr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grpSp>
        <p:nvGrpSpPr>
          <p:cNvPr id="405" name="Group"/>
          <p:cNvGrpSpPr/>
          <p:nvPr/>
        </p:nvGrpSpPr>
        <p:grpSpPr>
          <a:xfrm>
            <a:off x="4677801" y="3698681"/>
            <a:ext cx="5255293" cy="6819053"/>
            <a:chOff x="0" y="-1212"/>
            <a:chExt cx="5255289" cy="6819049"/>
          </a:xfrm>
        </p:grpSpPr>
        <p:pic>
          <p:nvPicPr>
            <p:cNvPr id="401" name="2016_Sweazea-Plant-based-nutraceutical-increases-plasma-catalase-activity-in-healthy-participants-A-small-double-blind,-randomized,-placebo-controlled,-proof-of-concept-trial-2016.jpg" descr="2016_Sweazea-Plant-based-nutraceutical-increases-plasma-catalase-activity-in-healthy-participants-A-small-double-blind,-randomized,-placebo-controlled,-proof-of-concept-trial-2016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255289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sp>
          <p:nvSpPr>
            <p:cNvPr id="402" name="Rectangle"/>
            <p:cNvSpPr/>
            <p:nvPr/>
          </p:nvSpPr>
          <p:spPr>
            <a:xfrm>
              <a:off x="2064275" y="-1212"/>
              <a:ext cx="1126739" cy="415987"/>
            </a:xfrm>
            <a:prstGeom prst="rect">
              <a:avLst/>
            </a:prstGeom>
            <a:solidFill>
              <a:schemeClr val="accent3">
                <a:satOff val="-6920"/>
                <a:lumOff val="178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10" name="Group"/>
          <p:cNvGrpSpPr/>
          <p:nvPr/>
        </p:nvGrpSpPr>
        <p:grpSpPr>
          <a:xfrm>
            <a:off x="5400997" y="3698681"/>
            <a:ext cx="5206239" cy="6819053"/>
            <a:chOff x="0" y="-1212"/>
            <a:chExt cx="5206235" cy="6819049"/>
          </a:xfrm>
        </p:grpSpPr>
        <p:pic>
          <p:nvPicPr>
            <p:cNvPr id="406" name="Zuo-Comparison of high-protein, intermittent fasting low-calorie diet and heart healthy diet for vascular health of the obese-2016_Page_01.jpg" descr="Zuo-Comparison of high-protein, intermittent fasting low-calorie diet and heart healthy diet for vascular health of the obese-2016_Page_01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206235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sp>
          <p:nvSpPr>
            <p:cNvPr id="407" name="Rectangle"/>
            <p:cNvSpPr/>
            <p:nvPr/>
          </p:nvSpPr>
          <p:spPr>
            <a:xfrm>
              <a:off x="2039748" y="-1212"/>
              <a:ext cx="1126739" cy="415987"/>
            </a:xfrm>
            <a:prstGeom prst="rect">
              <a:avLst/>
            </a:prstGeom>
            <a:solidFill>
              <a:schemeClr val="accent3">
                <a:satOff val="-6920"/>
                <a:lumOff val="178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+mj-lt"/>
                  <a:ea typeface="+mj-ea"/>
                  <a:cs typeface="+mj-cs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15" name="Group"/>
          <p:cNvGrpSpPr/>
          <p:nvPr/>
        </p:nvGrpSpPr>
        <p:grpSpPr>
          <a:xfrm>
            <a:off x="6161157" y="3698682"/>
            <a:ext cx="5073742" cy="6819052"/>
            <a:chOff x="0" y="-1211"/>
            <a:chExt cx="5073739" cy="6819048"/>
          </a:xfrm>
        </p:grpSpPr>
        <p:pic>
          <p:nvPicPr>
            <p:cNvPr id="411" name="2017_Accepted Manuscript 122117_Page_01.jpg" descr="2017_Accepted Manuscript 122117_Page_0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5073740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grpSp>
          <p:nvGrpSpPr>
            <p:cNvPr id="414" name="Group"/>
            <p:cNvGrpSpPr/>
            <p:nvPr/>
          </p:nvGrpSpPr>
          <p:grpSpPr>
            <a:xfrm>
              <a:off x="1973501" y="-1212"/>
              <a:ext cx="1126738" cy="415986"/>
              <a:chOff x="0" y="0"/>
              <a:chExt cx="1126737" cy="415985"/>
            </a:xfrm>
          </p:grpSpPr>
          <p:sp>
            <p:nvSpPr>
              <p:cNvPr id="412" name="Rectangle"/>
              <p:cNvSpPr/>
              <p:nvPr/>
            </p:nvSpPr>
            <p:spPr>
              <a:xfrm>
                <a:off x="0" y="0"/>
                <a:ext cx="1126738" cy="415986"/>
              </a:xfrm>
              <a:prstGeom prst="rect">
                <a:avLst/>
              </a:prstGeom>
              <a:solidFill>
                <a:schemeClr val="accent3">
                  <a:satOff val="-6920"/>
                  <a:lumOff val="17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j-lt"/>
                    <a:ea typeface="+mj-ea"/>
                    <a:cs typeface="+mj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3" name="2017"/>
              <p:cNvSpPr txBox="1"/>
              <p:nvPr/>
            </p:nvSpPr>
            <p:spPr>
              <a:xfrm>
                <a:off x="149194" y="55908"/>
                <a:ext cx="828348" cy="304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29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n-lt"/>
                    <a:ea typeface="+mn-ea"/>
                    <a:cs typeface="+mn-cs"/>
                    <a:sym typeface="SuperiorTitle-Bold"/>
                  </a:defRPr>
                </a:lvl1pPr>
              </a:lstStyle>
              <a:p>
                <a:r>
                  <a:t>2017</a:t>
                </a:r>
              </a:p>
            </p:txBody>
          </p:sp>
        </p:grpSp>
      </p:grpSp>
      <p:grpSp>
        <p:nvGrpSpPr>
          <p:cNvPr id="420" name="Group"/>
          <p:cNvGrpSpPr/>
          <p:nvPr/>
        </p:nvGrpSpPr>
        <p:grpSpPr>
          <a:xfrm>
            <a:off x="6943670" y="3698682"/>
            <a:ext cx="4838025" cy="6819052"/>
            <a:chOff x="0" y="-1211"/>
            <a:chExt cx="4838023" cy="6819048"/>
          </a:xfrm>
        </p:grpSpPr>
        <p:pic>
          <p:nvPicPr>
            <p:cNvPr id="416" name="2017_He-Serum polychlorinated biphenyls increase and oxidative stress decreases with a protein-pacing caloric restriction diet in obese men and women-2017.jpg" descr="2017_He-Serum polychlorinated biphenyls increase and oxidative stress decreases with a protein-pacing caloric restriction diet in obese men and women-2017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4838024" cy="6817837"/>
            </a:xfrm>
            <a:prstGeom prst="rect">
              <a:avLst/>
            </a:prstGeom>
            <a:ln w="3175" cap="flat">
              <a:solidFill>
                <a:schemeClr val="accent2">
                  <a:hueOff val="-1680000"/>
                  <a:satOff val="1694"/>
                  <a:lumOff val="-16862"/>
                </a:schemeClr>
              </a:solidFill>
              <a:prstDash val="solid"/>
              <a:miter lim="400000"/>
            </a:ln>
            <a:effectLst>
              <a:outerShdw blurRad="127000" dist="38100" dir="10200000" rotWithShape="0">
                <a:schemeClr val="accent2">
                  <a:hueOff val="-1680000"/>
                  <a:satOff val="1694"/>
                  <a:lumOff val="-16862"/>
                  <a:alpha val="15000"/>
                </a:schemeClr>
              </a:outerShdw>
            </a:effectLst>
          </p:spPr>
        </p:pic>
        <p:grpSp>
          <p:nvGrpSpPr>
            <p:cNvPr id="419" name="Group"/>
            <p:cNvGrpSpPr/>
            <p:nvPr/>
          </p:nvGrpSpPr>
          <p:grpSpPr>
            <a:xfrm>
              <a:off x="1855643" y="-1212"/>
              <a:ext cx="1126738" cy="415986"/>
              <a:chOff x="0" y="0"/>
              <a:chExt cx="1126737" cy="415985"/>
            </a:xfrm>
          </p:grpSpPr>
          <p:sp>
            <p:nvSpPr>
              <p:cNvPr id="417" name="Rectangle"/>
              <p:cNvSpPr/>
              <p:nvPr/>
            </p:nvSpPr>
            <p:spPr>
              <a:xfrm>
                <a:off x="0" y="0"/>
                <a:ext cx="1126738" cy="415986"/>
              </a:xfrm>
              <a:prstGeom prst="rect">
                <a:avLst/>
              </a:prstGeom>
              <a:solidFill>
                <a:schemeClr val="accent3">
                  <a:satOff val="-6920"/>
                  <a:lumOff val="17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j-lt"/>
                    <a:ea typeface="+mj-ea"/>
                    <a:cs typeface="+mj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8" name="2017"/>
              <p:cNvSpPr txBox="1"/>
              <p:nvPr/>
            </p:nvSpPr>
            <p:spPr>
              <a:xfrm>
                <a:off x="112304" y="55908"/>
                <a:ext cx="902129" cy="3041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80000"/>
                  </a:lnSpc>
                  <a:defRPr sz="29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+mn-lt"/>
                    <a:ea typeface="+mn-ea"/>
                    <a:cs typeface="+mn-cs"/>
                    <a:sym typeface="SuperiorTitle-Bold"/>
                  </a:defRPr>
                </a:lvl1pPr>
              </a:lstStyle>
              <a:p>
                <a:r>
                  <a:t>2017</a:t>
                </a:r>
              </a:p>
            </p:txBody>
          </p:sp>
        </p:grpSp>
      </p:grpSp>
      <p:grpSp>
        <p:nvGrpSpPr>
          <p:cNvPr id="472" name="Group"/>
          <p:cNvGrpSpPr/>
          <p:nvPr/>
        </p:nvGrpSpPr>
        <p:grpSpPr>
          <a:xfrm>
            <a:off x="2271946" y="5563438"/>
            <a:ext cx="11467315" cy="6825602"/>
            <a:chOff x="0" y="0"/>
            <a:chExt cx="11467312" cy="6825599"/>
          </a:xfrm>
        </p:grpSpPr>
        <p:grpSp>
          <p:nvGrpSpPr>
            <p:cNvPr id="426" name="Group"/>
            <p:cNvGrpSpPr/>
            <p:nvPr/>
          </p:nvGrpSpPr>
          <p:grpSpPr>
            <a:xfrm>
              <a:off x="0" y="0"/>
              <a:ext cx="4838024" cy="6819049"/>
              <a:chOff x="0" y="-1211"/>
              <a:chExt cx="4838023" cy="6819048"/>
            </a:xfrm>
          </p:grpSpPr>
          <p:pic>
            <p:nvPicPr>
              <p:cNvPr id="422" name="2017_He-Serum polychlorinated biphenyls increase and oxidative stress decreases with a protein-pacing caloric restriction diet in obese men and women-2017.jpg" descr="2017_He-Serum polychlorinated biphenyls increase and oxidative stress decreases with a protein-pacing caloric restriction diet in obese men and women-2017.jp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4838024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25" name="Group"/>
              <p:cNvGrpSpPr/>
              <p:nvPr/>
            </p:nvGrpSpPr>
            <p:grpSpPr>
              <a:xfrm>
                <a:off x="1855643" y="-1212"/>
                <a:ext cx="1126738" cy="415986"/>
                <a:chOff x="0" y="0"/>
                <a:chExt cx="1126737" cy="415985"/>
              </a:xfrm>
            </p:grpSpPr>
            <p:sp>
              <p:nvSpPr>
                <p:cNvPr id="423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24" name="2017"/>
                <p:cNvSpPr txBox="1"/>
                <p:nvPr/>
              </p:nvSpPr>
              <p:spPr>
                <a:xfrm>
                  <a:off x="139344" y="77543"/>
                  <a:ext cx="848050" cy="28701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2017</a:t>
                  </a:r>
                </a:p>
              </p:txBody>
            </p:sp>
          </p:grpSp>
        </p:grpSp>
        <p:grpSp>
          <p:nvGrpSpPr>
            <p:cNvPr id="431" name="Group"/>
            <p:cNvGrpSpPr/>
            <p:nvPr/>
          </p:nvGrpSpPr>
          <p:grpSpPr>
            <a:xfrm>
              <a:off x="747199" y="0"/>
              <a:ext cx="5112612" cy="6819049"/>
              <a:chOff x="0" y="-1211"/>
              <a:chExt cx="5112611" cy="6819048"/>
            </a:xfrm>
          </p:grpSpPr>
          <p:pic>
            <p:nvPicPr>
              <p:cNvPr id="427" name="2018_Sweazea-Nitrate-rich fruit and vegetable supplement reduces blood pressure in normotensive healthy young males without significantly altering flow-mediated vasodilation-2018.jpg" descr="2018_Sweazea-Nitrate-rich fruit and vegetable supplement reduces blood pressure in normotensive healthy young males without significantly altering flow-mediated vasodilation-2018.jp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0"/>
                <a:ext cx="5112612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30" name="Group"/>
              <p:cNvGrpSpPr/>
              <p:nvPr/>
            </p:nvGrpSpPr>
            <p:grpSpPr>
              <a:xfrm>
                <a:off x="1992937" y="-1212"/>
                <a:ext cx="1126738" cy="415986"/>
                <a:chOff x="0" y="0"/>
                <a:chExt cx="1126737" cy="415985"/>
              </a:xfrm>
            </p:grpSpPr>
            <p:sp>
              <p:nvSpPr>
                <p:cNvPr id="428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29" name="2018"/>
                <p:cNvSpPr txBox="1"/>
                <p:nvPr/>
              </p:nvSpPr>
              <p:spPr>
                <a:xfrm>
                  <a:off x="145643" y="55908"/>
                  <a:ext cx="884108" cy="3041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2018</a:t>
                  </a:r>
                </a:p>
              </p:txBody>
            </p:sp>
          </p:grpSp>
        </p:grpSp>
        <p:grpSp>
          <p:nvGrpSpPr>
            <p:cNvPr id="436" name="Group"/>
            <p:cNvGrpSpPr/>
            <p:nvPr/>
          </p:nvGrpSpPr>
          <p:grpSpPr>
            <a:xfrm>
              <a:off x="1484324" y="0"/>
              <a:ext cx="5268330" cy="6819049"/>
              <a:chOff x="0" y="-1211"/>
              <a:chExt cx="5268328" cy="6819048"/>
            </a:xfrm>
          </p:grpSpPr>
          <p:pic>
            <p:nvPicPr>
              <p:cNvPr id="432" name="2019_Crawford-A novel organic mineral complex prevented high fat diet-induced hyperglycemia, endotoxemia, liver injury and endothelial dysfunction in young male SD rats-2019.jpg" descr="2019_Crawford-A novel organic mineral complex prevented high fat diet-induced hyperglycemia, endotoxemia, liver injury and endothelial dysfunction in young male SD rats-2019.jp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0" y="0"/>
                <a:ext cx="5268329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35" name="Group"/>
              <p:cNvGrpSpPr/>
              <p:nvPr/>
            </p:nvGrpSpPr>
            <p:grpSpPr>
              <a:xfrm>
                <a:off x="2070796" y="-1212"/>
                <a:ext cx="1126738" cy="415986"/>
                <a:chOff x="0" y="0"/>
                <a:chExt cx="1126737" cy="415985"/>
              </a:xfrm>
            </p:grpSpPr>
            <p:sp>
              <p:nvSpPr>
                <p:cNvPr id="433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34" name="2019"/>
                <p:cNvSpPr txBox="1"/>
                <p:nvPr/>
              </p:nvSpPr>
              <p:spPr>
                <a:xfrm>
                  <a:off x="69508" y="55908"/>
                  <a:ext cx="986140" cy="3041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2019</a:t>
                  </a:r>
                </a:p>
              </p:txBody>
            </p:sp>
          </p:grpSp>
        </p:grpSp>
        <p:grpSp>
          <p:nvGrpSpPr>
            <p:cNvPr id="441" name="Group"/>
            <p:cNvGrpSpPr/>
            <p:nvPr/>
          </p:nvGrpSpPr>
          <p:grpSpPr>
            <a:xfrm>
              <a:off x="2078358" y="0"/>
              <a:ext cx="5268329" cy="6819049"/>
              <a:chOff x="0" y="-1211"/>
              <a:chExt cx="5268328" cy="6819048"/>
            </a:xfrm>
          </p:grpSpPr>
          <p:pic>
            <p:nvPicPr>
              <p:cNvPr id="437" name="2020_Beckner-Effects of multi-ingredient preworkout supplements on physical performance, cognitive performance, mood state and hormone concentrations-2020.jpg" descr="2020_Beckner-Effects of multi-ingredient preworkout supplements on physical performance, cognitive performance, mood state and hormone concentrations-2020.jp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5268329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40" name="Group"/>
              <p:cNvGrpSpPr/>
              <p:nvPr/>
            </p:nvGrpSpPr>
            <p:grpSpPr>
              <a:xfrm>
                <a:off x="2070795" y="-1212"/>
                <a:ext cx="1126738" cy="415986"/>
                <a:chOff x="0" y="0"/>
                <a:chExt cx="1126737" cy="415985"/>
              </a:xfrm>
            </p:grpSpPr>
            <p:sp>
              <p:nvSpPr>
                <p:cNvPr id="438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39" name="2020"/>
                <p:cNvSpPr txBox="1"/>
                <p:nvPr/>
              </p:nvSpPr>
              <p:spPr>
                <a:xfrm>
                  <a:off x="69508" y="55908"/>
                  <a:ext cx="986140" cy="3041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2020</a:t>
                  </a:r>
                </a:p>
              </p:txBody>
            </p:sp>
          </p:grpSp>
        </p:grpSp>
        <p:grpSp>
          <p:nvGrpSpPr>
            <p:cNvPr id="446" name="Group"/>
            <p:cNvGrpSpPr/>
            <p:nvPr/>
          </p:nvGrpSpPr>
          <p:grpSpPr>
            <a:xfrm>
              <a:off x="2764390" y="1211"/>
              <a:ext cx="5268330" cy="6817838"/>
              <a:chOff x="0" y="0"/>
              <a:chExt cx="5268328" cy="6817836"/>
            </a:xfrm>
          </p:grpSpPr>
          <p:pic>
            <p:nvPicPr>
              <p:cNvPr id="442" name="2020_Berry-A randomized controlled trial of nitrate supplementation in well-trained middle and older-aged adults-2020.jpg" descr="2020_Berry-A randomized controlled trial of nitrate supplementation in well-trained middle and older-aged adults-2020.jp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0" y="0"/>
                <a:ext cx="5268329" cy="68178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127000" dist="38100" dir="5400000" rotWithShape="0">
                  <a:srgbClr val="000000">
                    <a:alpha val="24348"/>
                  </a:srgbClr>
                </a:outerShdw>
              </a:effectLst>
            </p:spPr>
          </p:pic>
          <p:grpSp>
            <p:nvGrpSpPr>
              <p:cNvPr id="445" name="Group"/>
              <p:cNvGrpSpPr/>
              <p:nvPr/>
            </p:nvGrpSpPr>
            <p:grpSpPr>
              <a:xfrm>
                <a:off x="2070796" y="0"/>
                <a:ext cx="1126738" cy="415986"/>
                <a:chOff x="0" y="0"/>
                <a:chExt cx="1126737" cy="415985"/>
              </a:xfrm>
            </p:grpSpPr>
            <p:sp>
              <p:nvSpPr>
                <p:cNvPr id="443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44" name="2020"/>
                <p:cNvSpPr txBox="1"/>
                <p:nvPr/>
              </p:nvSpPr>
              <p:spPr>
                <a:xfrm>
                  <a:off x="112305" y="53660"/>
                  <a:ext cx="902129" cy="3086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2020</a:t>
                  </a:r>
                </a:p>
              </p:txBody>
            </p:sp>
          </p:grpSp>
        </p:grpSp>
        <p:grpSp>
          <p:nvGrpSpPr>
            <p:cNvPr id="451" name="Group"/>
            <p:cNvGrpSpPr/>
            <p:nvPr/>
          </p:nvGrpSpPr>
          <p:grpSpPr>
            <a:xfrm>
              <a:off x="3544712" y="0"/>
              <a:ext cx="4821853" cy="6819049"/>
              <a:chOff x="0" y="-1211"/>
              <a:chExt cx="4821851" cy="6819048"/>
            </a:xfrm>
          </p:grpSpPr>
          <p:pic>
            <p:nvPicPr>
              <p:cNvPr id="447" name="2020_Boolani-Caffeine-containing, adaptogenic-rich drink modulates the effects of caffeine on mental performance and cognitive parameters-A double blinded, placebo-controlled, randomized trial-2020.jpg" descr="2020_Boolani-Caffeine-containing, adaptogenic-rich drink modulates the effects of caffeine on mental performance and cognitive parameters-A double blinded, placebo-controlled, randomized trial-2020.jp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0" y="0"/>
                <a:ext cx="4821852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50" name="Group"/>
              <p:cNvGrpSpPr/>
              <p:nvPr/>
            </p:nvGrpSpPr>
            <p:grpSpPr>
              <a:xfrm>
                <a:off x="1847558" y="-1212"/>
                <a:ext cx="1126738" cy="415986"/>
                <a:chOff x="0" y="0"/>
                <a:chExt cx="1126737" cy="415985"/>
              </a:xfrm>
            </p:grpSpPr>
            <p:sp>
              <p:nvSpPr>
                <p:cNvPr id="448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49" name="2020"/>
                <p:cNvSpPr txBox="1"/>
                <p:nvPr/>
              </p:nvSpPr>
              <p:spPr>
                <a:xfrm>
                  <a:off x="142017" y="53660"/>
                  <a:ext cx="842703" cy="3086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2020</a:t>
                  </a:r>
                </a:p>
              </p:txBody>
            </p:sp>
          </p:grpSp>
        </p:grpSp>
        <p:grpSp>
          <p:nvGrpSpPr>
            <p:cNvPr id="456" name="Group"/>
            <p:cNvGrpSpPr/>
            <p:nvPr/>
          </p:nvGrpSpPr>
          <p:grpSpPr>
            <a:xfrm>
              <a:off x="4234445" y="0"/>
              <a:ext cx="4821852" cy="6819049"/>
              <a:chOff x="0" y="-1211"/>
              <a:chExt cx="4821851" cy="6819048"/>
            </a:xfrm>
          </p:grpSpPr>
          <p:pic>
            <p:nvPicPr>
              <p:cNvPr id="452" name="2022_applsci-12-04466.jpg" descr="2022_applsci-12-04466.jpg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0" y="0"/>
                <a:ext cx="4821852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55" name="Group"/>
              <p:cNvGrpSpPr/>
              <p:nvPr/>
            </p:nvGrpSpPr>
            <p:grpSpPr>
              <a:xfrm>
                <a:off x="1847558" y="-1212"/>
                <a:ext cx="1126738" cy="415986"/>
                <a:chOff x="0" y="0"/>
                <a:chExt cx="1126737" cy="415985"/>
              </a:xfrm>
            </p:grpSpPr>
            <p:sp>
              <p:nvSpPr>
                <p:cNvPr id="453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54" name="2022"/>
                <p:cNvSpPr txBox="1"/>
                <p:nvPr/>
              </p:nvSpPr>
              <p:spPr>
                <a:xfrm>
                  <a:off x="139344" y="53660"/>
                  <a:ext cx="848050" cy="3086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2022</a:t>
                  </a:r>
                </a:p>
              </p:txBody>
            </p:sp>
          </p:grpSp>
        </p:grpSp>
        <p:grpSp>
          <p:nvGrpSpPr>
            <p:cNvPr id="461" name="Group"/>
            <p:cNvGrpSpPr/>
            <p:nvPr/>
          </p:nvGrpSpPr>
          <p:grpSpPr>
            <a:xfrm>
              <a:off x="5007975" y="0"/>
              <a:ext cx="5131996" cy="6819049"/>
              <a:chOff x="0" y="-1211"/>
              <a:chExt cx="5131994" cy="6819048"/>
            </a:xfrm>
          </p:grpSpPr>
          <p:pic>
            <p:nvPicPr>
              <p:cNvPr id="457" name="2022_Arciero-Intermittent fasting two days versus one day per week, matched for total energy intake and expenditure, increases weight loss in overweight and obese men and women-2022.jpg" descr="2022_Arciero-Intermittent fasting two days versus one day per week, matched for total energy intake and expenditure, increases weight loss in overweight and obese men and women-2022.jpg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0"/>
                <a:ext cx="5131995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60" name="Group"/>
              <p:cNvGrpSpPr/>
              <p:nvPr/>
            </p:nvGrpSpPr>
            <p:grpSpPr>
              <a:xfrm>
                <a:off x="1986100" y="-1212"/>
                <a:ext cx="1126738" cy="415986"/>
                <a:chOff x="0" y="0"/>
                <a:chExt cx="1126737" cy="415985"/>
              </a:xfrm>
            </p:grpSpPr>
            <p:sp>
              <p:nvSpPr>
                <p:cNvPr id="458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59" name="2022"/>
                <p:cNvSpPr txBox="1"/>
                <p:nvPr/>
              </p:nvSpPr>
              <p:spPr>
                <a:xfrm>
                  <a:off x="70299" y="55908"/>
                  <a:ext cx="986140" cy="3041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2022</a:t>
                  </a:r>
                </a:p>
              </p:txBody>
            </p:sp>
          </p:grpSp>
        </p:grpSp>
        <p:grpSp>
          <p:nvGrpSpPr>
            <p:cNvPr id="466" name="Group"/>
            <p:cNvGrpSpPr/>
            <p:nvPr/>
          </p:nvGrpSpPr>
          <p:grpSpPr>
            <a:xfrm>
              <a:off x="5795871" y="1211"/>
              <a:ext cx="5212274" cy="6824389"/>
              <a:chOff x="0" y="0"/>
              <a:chExt cx="5212273" cy="6824388"/>
            </a:xfrm>
          </p:grpSpPr>
          <p:pic>
            <p:nvPicPr>
              <p:cNvPr id="462" name="2022_Isagenix-Nootropic-Elixir_in-house-human-study-20220606_V2.jpg" descr="2022_Isagenix-Nootropic-Elixir_in-house-human-study-20220606_V2.jpg"/>
              <p:cNvPicPr>
                <a:picLocks/>
              </p:cNvPicPr>
              <p:nvPr/>
            </p:nvPicPr>
            <p:blipFill>
              <a:blip r:embed="rId18"/>
              <a:srcRect l="562" t="268" r="562"/>
              <a:stretch>
                <a:fillRect/>
              </a:stretch>
            </p:blipFill>
            <p:spPr>
              <a:xfrm>
                <a:off x="0" y="1211"/>
                <a:ext cx="5212274" cy="6823178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65" name="Group"/>
              <p:cNvGrpSpPr/>
              <p:nvPr/>
            </p:nvGrpSpPr>
            <p:grpSpPr>
              <a:xfrm>
                <a:off x="2042698" y="0"/>
                <a:ext cx="1127007" cy="416085"/>
                <a:chOff x="0" y="0"/>
                <a:chExt cx="1127005" cy="416084"/>
              </a:xfrm>
            </p:grpSpPr>
            <p:sp>
              <p:nvSpPr>
                <p:cNvPr id="463" name="Rectangle"/>
                <p:cNvSpPr/>
                <p:nvPr/>
              </p:nvSpPr>
              <p:spPr>
                <a:xfrm>
                  <a:off x="0" y="0"/>
                  <a:ext cx="1127006" cy="416085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64" name="2022"/>
                <p:cNvSpPr txBox="1"/>
                <p:nvPr/>
              </p:nvSpPr>
              <p:spPr>
                <a:xfrm>
                  <a:off x="140816" y="53672"/>
                  <a:ext cx="842904" cy="3087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2022</a:t>
                  </a:r>
                </a:p>
              </p:txBody>
            </p:sp>
          </p:grpSp>
        </p:grpSp>
        <p:grpSp>
          <p:nvGrpSpPr>
            <p:cNvPr id="471" name="Group"/>
            <p:cNvGrpSpPr/>
            <p:nvPr/>
          </p:nvGrpSpPr>
          <p:grpSpPr>
            <a:xfrm>
              <a:off x="6646403" y="0"/>
              <a:ext cx="4820910" cy="6819049"/>
              <a:chOff x="0" y="-1211"/>
              <a:chExt cx="4820908" cy="6819048"/>
            </a:xfrm>
          </p:grpSpPr>
          <p:pic>
            <p:nvPicPr>
              <p:cNvPr id="467" name="2022_Lin-Anti-aging effects of hydrolyzed collagen beverage with herbal extracts on facial skin-A double-blind, randomized, placebo-controlled trial-2022.jpg" descr="2022_Lin-Anti-aging effects of hydrolyzed collagen beverage with herbal extracts on facial skin-A double-blind, randomized, placebo-controlled trial-2022.jpg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4820909" cy="6817837"/>
              </a:xfrm>
              <a:prstGeom prst="rect">
                <a:avLst/>
              </a:prstGeom>
              <a:ln w="3175" cap="flat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prstDash val="solid"/>
                <a:miter lim="400000"/>
              </a:ln>
              <a:effectLst>
                <a:outerShdw blurRad="127000" dist="38100" dir="10200000" rotWithShape="0">
                  <a:schemeClr val="accent2">
                    <a:hueOff val="-1680000"/>
                    <a:satOff val="1694"/>
                    <a:lumOff val="-16862"/>
                    <a:alpha val="15000"/>
                  </a:schemeClr>
                </a:outerShdw>
              </a:effectLst>
            </p:spPr>
          </p:pic>
          <p:grpSp>
            <p:nvGrpSpPr>
              <p:cNvPr id="470" name="Group"/>
              <p:cNvGrpSpPr/>
              <p:nvPr/>
            </p:nvGrpSpPr>
            <p:grpSpPr>
              <a:xfrm>
                <a:off x="1847086" y="-1212"/>
                <a:ext cx="1126738" cy="415986"/>
                <a:chOff x="0" y="0"/>
                <a:chExt cx="1126737" cy="415985"/>
              </a:xfrm>
            </p:grpSpPr>
            <p:sp>
              <p:nvSpPr>
                <p:cNvPr id="468" name="Rectangle"/>
                <p:cNvSpPr/>
                <p:nvPr/>
              </p:nvSpPr>
              <p:spPr>
                <a:xfrm>
                  <a:off x="0" y="0"/>
                  <a:ext cx="1126738" cy="415986"/>
                </a:xfrm>
                <a:prstGeom prst="rect">
                  <a:avLst/>
                </a:prstGeom>
                <a:solidFill>
                  <a:schemeClr val="accent3">
                    <a:satOff val="-6920"/>
                    <a:lumOff val="17843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j-lt"/>
                      <a:ea typeface="+mj-ea"/>
                      <a:cs typeface="+mj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69" name="2022"/>
                <p:cNvSpPr txBox="1"/>
                <p:nvPr/>
              </p:nvSpPr>
              <p:spPr>
                <a:xfrm>
                  <a:off x="121315" y="55908"/>
                  <a:ext cx="884108" cy="3041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lnSpc>
                      <a:spcPct val="80000"/>
                    </a:lnSpc>
                    <a:defRPr sz="2900">
                      <a:solidFill>
                        <a:schemeClr val="accent1">
                          <a:hueOff val="-1319871"/>
                          <a:satOff val="-3448"/>
                          <a:lumOff val="49967"/>
                        </a:schemeClr>
                      </a:solidFill>
                      <a:latin typeface="+mn-lt"/>
                      <a:ea typeface="+mn-ea"/>
                      <a:cs typeface="+mn-cs"/>
                      <a:sym typeface="SuperiorTitle-Bold"/>
                    </a:defRPr>
                  </a:lvl1pPr>
                </a:lstStyle>
                <a:p>
                  <a:r>
                    <a:t>2022</a:t>
                  </a:r>
                </a:p>
              </p:txBody>
            </p:sp>
          </p:grpSp>
        </p:grpSp>
      </p:grpSp>
      <p:sp>
        <p:nvSpPr>
          <p:cNvPr id="474" name="PEER REVIEWED Publications"/>
          <p:cNvSpPr txBox="1">
            <a:spLocks noGrp="1"/>
          </p:cNvSpPr>
          <p:nvPr>
            <p:ph type="title"/>
          </p:nvPr>
        </p:nvSpPr>
        <p:spPr>
          <a:xfrm>
            <a:off x="-259653" y="-532672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 cap="all">
                <a:solidFill>
                  <a:schemeClr val="bg1"/>
                </a:solidFill>
              </a:rPr>
              <a:t>PEER REVIEWED </a:t>
            </a:r>
            <a:r>
              <a:rPr sz="12500">
                <a:solidFill>
                  <a:srgbClr val="82AAAE"/>
                </a:solidFill>
                <a:latin typeface="Sinthya"/>
                <a:ea typeface="Sinthya"/>
                <a:cs typeface="Sinthya"/>
                <a:sym typeface="Sinthya"/>
              </a:rPr>
              <a:t>Publications</a:t>
            </a:r>
          </a:p>
        </p:txBody>
      </p:sp>
      <p:pic>
        <p:nvPicPr>
          <p:cNvPr id="475" name="s41467-024-48355-5_Page_01.jpg" descr="s41467-024-48355-5_Page_01.jpg"/>
          <p:cNvPicPr>
            <a:picLocks noChangeAspect="1"/>
          </p:cNvPicPr>
          <p:nvPr/>
        </p:nvPicPr>
        <p:blipFill>
          <a:blip r:embed="rId20"/>
          <a:srcRect b="31255"/>
          <a:stretch>
            <a:fillRect/>
          </a:stretch>
        </p:blipFill>
        <p:spPr>
          <a:xfrm>
            <a:off x="10627323" y="2832321"/>
            <a:ext cx="12191916" cy="11132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Clinically Proven to…"/>
          <p:cNvSpPr txBox="1">
            <a:spLocks noGrp="1"/>
          </p:cNvSpPr>
          <p:nvPr>
            <p:ph type="title"/>
          </p:nvPr>
        </p:nvSpPr>
        <p:spPr>
          <a:xfrm>
            <a:off x="-70175" y="-211407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75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Clinically Proven </a:t>
            </a:r>
            <a:r>
              <a:rPr sz="10000" cap="all"/>
              <a:t>to…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1469525" y="4638180"/>
            <a:ext cx="21444950" cy="3979780"/>
            <a:chOff x="0" y="0"/>
            <a:chExt cx="21444947" cy="3979779"/>
          </a:xfrm>
        </p:grpSpPr>
        <p:grpSp>
          <p:nvGrpSpPr>
            <p:cNvPr id="481" name="Group"/>
            <p:cNvGrpSpPr/>
            <p:nvPr/>
          </p:nvGrpSpPr>
          <p:grpSpPr>
            <a:xfrm>
              <a:off x="7898673" y="0"/>
              <a:ext cx="4550215" cy="3979780"/>
              <a:chOff x="0" y="0"/>
              <a:chExt cx="4550213" cy="3979779"/>
            </a:xfrm>
          </p:grpSpPr>
          <p:sp>
            <p:nvSpPr>
              <p:cNvPr id="479" name="MANAGE STRESS"/>
              <p:cNvSpPr txBox="1"/>
              <p:nvPr/>
            </p:nvSpPr>
            <p:spPr>
              <a:xfrm>
                <a:off x="0" y="1810410"/>
                <a:ext cx="4550214" cy="2169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MANAGE</a:t>
                </a:r>
                <a:br/>
                <a:r>
                  <a:t>STRESS</a:t>
                </a:r>
              </a:p>
            </p:txBody>
          </p:sp>
          <p:pic>
            <p:nvPicPr>
              <p:cNvPr id="480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6895" y="0"/>
                <a:ext cx="1356424" cy="16272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4" name="Group"/>
            <p:cNvGrpSpPr/>
            <p:nvPr/>
          </p:nvGrpSpPr>
          <p:grpSpPr>
            <a:xfrm>
              <a:off x="3539149" y="51112"/>
              <a:ext cx="4550215" cy="3487776"/>
              <a:chOff x="0" y="0"/>
              <a:chExt cx="4550213" cy="3487775"/>
            </a:xfrm>
          </p:grpSpPr>
          <p:sp>
            <p:nvSpPr>
              <p:cNvPr id="482" name="FIGHT CRAVINGS"/>
              <p:cNvSpPr txBox="1"/>
              <p:nvPr/>
            </p:nvSpPr>
            <p:spPr>
              <a:xfrm>
                <a:off x="0" y="1711056"/>
                <a:ext cx="4550214" cy="17767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lvl1pPr>
              </a:lstStyle>
              <a:p>
                <a:r>
                  <a:t>FIGHT CRAVINGS</a:t>
                </a:r>
              </a:p>
            </p:txBody>
          </p:sp>
          <p:pic>
            <p:nvPicPr>
              <p:cNvPr id="483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209" y="0"/>
                <a:ext cx="1357795" cy="1486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87" name="Group"/>
            <p:cNvGrpSpPr/>
            <p:nvPr/>
          </p:nvGrpSpPr>
          <p:grpSpPr>
            <a:xfrm>
              <a:off x="0" y="0"/>
              <a:ext cx="3044039" cy="3979780"/>
              <a:chOff x="0" y="0"/>
              <a:chExt cx="3044038" cy="3979779"/>
            </a:xfrm>
          </p:grpSpPr>
          <p:sp>
            <p:nvSpPr>
              <p:cNvPr id="485" name="BURN FAT"/>
              <p:cNvSpPr txBox="1"/>
              <p:nvPr/>
            </p:nvSpPr>
            <p:spPr>
              <a:xfrm>
                <a:off x="0" y="1810410"/>
                <a:ext cx="3044039" cy="2169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BURN</a:t>
                </a:r>
                <a:br/>
                <a:r>
                  <a:t>FAT</a:t>
                </a:r>
              </a:p>
            </p:txBody>
          </p:sp>
          <p:pic>
            <p:nvPicPr>
              <p:cNvPr id="486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041" y="0"/>
                <a:ext cx="1067957" cy="14615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0" name="Group"/>
            <p:cNvGrpSpPr/>
            <p:nvPr/>
          </p:nvGrpSpPr>
          <p:grpSpPr>
            <a:xfrm>
              <a:off x="16290935" y="0"/>
              <a:ext cx="5154013" cy="3641953"/>
              <a:chOff x="0" y="0"/>
              <a:chExt cx="5154011" cy="3641953"/>
            </a:xfrm>
          </p:grpSpPr>
          <p:sp>
            <p:nvSpPr>
              <p:cNvPr id="488" name="IMPROVE NUTRITION"/>
              <p:cNvSpPr txBox="1"/>
              <p:nvPr/>
            </p:nvSpPr>
            <p:spPr>
              <a:xfrm>
                <a:off x="0" y="1810410"/>
                <a:ext cx="5154012" cy="18315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IMPROVE</a:t>
                </a:r>
                <a:br/>
                <a:r>
                  <a:t>NUTRITION</a:t>
                </a:r>
              </a:p>
            </p:txBody>
          </p:sp>
          <p:pic>
            <p:nvPicPr>
              <p:cNvPr id="489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8968" y="0"/>
                <a:ext cx="1476077" cy="1476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93" name="Group"/>
            <p:cNvGrpSpPr/>
            <p:nvPr/>
          </p:nvGrpSpPr>
          <p:grpSpPr>
            <a:xfrm>
              <a:off x="12141573" y="20186"/>
              <a:ext cx="4831352" cy="3601582"/>
              <a:chOff x="0" y="0"/>
              <a:chExt cx="4831351" cy="3601581"/>
            </a:xfrm>
          </p:grpSpPr>
          <p:sp>
            <p:nvSpPr>
              <p:cNvPr id="491" name="SLEEP BETTER"/>
              <p:cNvSpPr txBox="1"/>
              <p:nvPr/>
            </p:nvSpPr>
            <p:spPr>
              <a:xfrm>
                <a:off x="0" y="1824862"/>
                <a:ext cx="4831352" cy="17767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SLEEP</a:t>
                </a:r>
                <a:br/>
                <a:r>
                  <a:t>BETTER</a:t>
                </a:r>
              </a:p>
            </p:txBody>
          </p:sp>
          <p:pic>
            <p:nvPicPr>
              <p:cNvPr id="492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88634" y="0"/>
                <a:ext cx="1454083" cy="15005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07" name="Group"/>
          <p:cNvGrpSpPr/>
          <p:nvPr/>
        </p:nvGrpSpPr>
        <p:grpSpPr>
          <a:xfrm>
            <a:off x="3151152" y="8371054"/>
            <a:ext cx="18081696" cy="3960443"/>
            <a:chOff x="0" y="0"/>
            <a:chExt cx="18081694" cy="3960441"/>
          </a:xfrm>
        </p:grpSpPr>
        <p:grpSp>
          <p:nvGrpSpPr>
            <p:cNvPr id="497" name="Group"/>
            <p:cNvGrpSpPr/>
            <p:nvPr/>
          </p:nvGrpSpPr>
          <p:grpSpPr>
            <a:xfrm>
              <a:off x="13250343" y="138971"/>
              <a:ext cx="4831352" cy="3733299"/>
              <a:chOff x="0" y="0"/>
              <a:chExt cx="4831351" cy="3733298"/>
            </a:xfrm>
          </p:grpSpPr>
          <p:sp>
            <p:nvSpPr>
              <p:cNvPr id="495" name="LOWER VISCERAL FAT"/>
              <p:cNvSpPr txBox="1"/>
              <p:nvPr/>
            </p:nvSpPr>
            <p:spPr>
              <a:xfrm>
                <a:off x="0" y="1563930"/>
                <a:ext cx="4831352" cy="2169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>
                <a:lvl1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lvl1pPr>
              </a:lstStyle>
              <a:p>
                <a:r>
                  <a:t>LOWER VISCERAL FAT</a:t>
                </a:r>
              </a:p>
            </p:txBody>
          </p:sp>
          <p:pic>
            <p:nvPicPr>
              <p:cNvPr id="496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4196" y="0"/>
                <a:ext cx="1502959" cy="14540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0" name="Group"/>
            <p:cNvGrpSpPr/>
            <p:nvPr/>
          </p:nvGrpSpPr>
          <p:grpSpPr>
            <a:xfrm>
              <a:off x="0" y="7627"/>
              <a:ext cx="4720554" cy="3894387"/>
              <a:chOff x="0" y="0"/>
              <a:chExt cx="4720553" cy="3894386"/>
            </a:xfrm>
          </p:grpSpPr>
          <p:sp>
            <p:nvSpPr>
              <p:cNvPr id="498" name="CLEANSE…"/>
              <p:cNvSpPr txBox="1"/>
              <p:nvPr/>
            </p:nvSpPr>
            <p:spPr>
              <a:xfrm>
                <a:off x="0" y="1725017"/>
                <a:ext cx="4720554" cy="2169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6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CLEANSE</a:t>
                </a:r>
              </a:p>
              <a:p>
                <a:pPr>
                  <a:lnSpc>
                    <a:spcPct val="6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SAFELY</a:t>
                </a:r>
              </a:p>
            </p:txBody>
          </p:sp>
          <p:pic>
            <p:nvPicPr>
              <p:cNvPr id="499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7107" y="0"/>
                <a:ext cx="1046341" cy="14748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3" name="Group"/>
            <p:cNvGrpSpPr/>
            <p:nvPr/>
          </p:nvGrpSpPr>
          <p:grpSpPr>
            <a:xfrm>
              <a:off x="8987108" y="0"/>
              <a:ext cx="4720555" cy="3960442"/>
              <a:chOff x="0" y="0"/>
              <a:chExt cx="4720553" cy="3960441"/>
            </a:xfrm>
          </p:grpSpPr>
          <p:sp>
            <p:nvSpPr>
              <p:cNvPr id="501" name="CELLULAR STRESS"/>
              <p:cNvSpPr txBox="1"/>
              <p:nvPr/>
            </p:nvSpPr>
            <p:spPr>
              <a:xfrm>
                <a:off x="0" y="1791072"/>
                <a:ext cx="4720554" cy="21693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CELLULAR</a:t>
                </a:r>
                <a:br/>
                <a:r>
                  <a:t>STRESS</a:t>
                </a:r>
              </a:p>
            </p:txBody>
          </p:sp>
          <p:pic>
            <p:nvPicPr>
              <p:cNvPr id="502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18574" y="0"/>
                <a:ext cx="1483408" cy="14956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6" name="Group"/>
            <p:cNvGrpSpPr/>
            <p:nvPr/>
          </p:nvGrpSpPr>
          <p:grpSpPr>
            <a:xfrm>
              <a:off x="4817509" y="677"/>
              <a:ext cx="3945644" cy="3882888"/>
              <a:chOff x="0" y="0"/>
              <a:chExt cx="3945642" cy="3882887"/>
            </a:xfrm>
          </p:grpSpPr>
          <p:sp>
            <p:nvSpPr>
              <p:cNvPr id="504" name="INCREASE  % OF LEAN BODY MASS"/>
              <p:cNvSpPr txBox="1"/>
              <p:nvPr/>
            </p:nvSpPr>
            <p:spPr>
              <a:xfrm>
                <a:off x="0" y="1713519"/>
                <a:ext cx="3945643" cy="2169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ts val="1400"/>
                  </a:spcBef>
                  <a:defRPr sz="4000" cap="all" spc="400">
                    <a:solidFill>
                      <a:schemeClr val="accent1">
                        <a:hueOff val="-1319871"/>
                        <a:satOff val="-3448"/>
                        <a:lumOff val="49967"/>
                      </a:schemeClr>
                    </a:solidFill>
                    <a:latin typeface="Proxima Nova"/>
                    <a:ea typeface="Proxima Nova"/>
                    <a:cs typeface="Proxima Nova"/>
                    <a:sym typeface="Proxima Nova"/>
                  </a:defRPr>
                </a:pPr>
                <a:r>
                  <a:t>INCREASE</a:t>
                </a:r>
                <a:br/>
                <a:r>
                  <a:t> % OF LEAN BODY MASS</a:t>
                </a:r>
              </a:p>
            </p:txBody>
          </p:sp>
          <p:pic>
            <p:nvPicPr>
              <p:cNvPr id="505" name="Image" descr="Image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74050" y="0"/>
                <a:ext cx="1397542" cy="134052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o, we turn to vitamins to ensure proper nutrition."/>
          <p:cNvSpPr txBox="1"/>
          <p:nvPr/>
        </p:nvSpPr>
        <p:spPr>
          <a:xfrm>
            <a:off x="1700406" y="4965699"/>
            <a:ext cx="20983187" cy="378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So, we turn to vitamins to ensure proper nutrition.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Artboard 6 copy.png">
            <a:extLst>
              <a:ext uri="{FF2B5EF4-FFF2-40B4-BE49-F238E27FC236}">
                <a16:creationId xmlns:a16="http://schemas.microsoft.com/office/drawing/2014/main" id="{A8E3F3E1-2092-35AB-6EF3-2A153FF2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UNIVERSITY OF ILLINOIS AT CHICAGO"/>
          <p:cNvSpPr txBox="1"/>
          <p:nvPr/>
        </p:nvSpPr>
        <p:spPr>
          <a:xfrm>
            <a:off x="1616004" y="3356799"/>
            <a:ext cx="7704810" cy="12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825500">
              <a:lnSpc>
                <a:spcPct val="80000"/>
              </a:lnSpc>
              <a:defRPr sz="4400" cap="all" spc="439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UNIVERSITY OF ILLINOIS AT CHICAGO</a:t>
            </a:r>
          </a:p>
        </p:txBody>
      </p:sp>
      <p:sp>
        <p:nvSpPr>
          <p:cNvPr id="511" name="Publications in: Nutrition Journal and Nutrition and Metabolism"/>
          <p:cNvSpPr txBox="1"/>
          <p:nvPr/>
        </p:nvSpPr>
        <p:spPr>
          <a:xfrm>
            <a:off x="1295426" y="10565126"/>
            <a:ext cx="8345966" cy="1259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900" spc="78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Publications in: </a:t>
            </a:r>
            <a:r>
              <a:rPr>
                <a:latin typeface="Proxima Nova Medium"/>
                <a:ea typeface="Proxima Nova Medium"/>
                <a:cs typeface="Proxima Nova Medium"/>
                <a:sym typeface="Proxima Nova Medium"/>
              </a:rPr>
              <a:t>Nutrition Journal and Nutrition and Metabolism</a:t>
            </a:r>
          </a:p>
        </p:txBody>
      </p:sp>
      <p:sp>
        <p:nvSpPr>
          <p:cNvPr id="513" name="Key findings after 8 weeks of following the Isagenix Weight-Loss System compared to a heart-healthy diet"/>
          <p:cNvSpPr txBox="1"/>
          <p:nvPr/>
        </p:nvSpPr>
        <p:spPr>
          <a:xfrm>
            <a:off x="12497394" y="2656743"/>
            <a:ext cx="10629820" cy="276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668655">
              <a:lnSpc>
                <a:spcPct val="90000"/>
              </a:lnSpc>
              <a:defRPr sz="4455" cap="all" spc="445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/>
              <a:t>Key findings after 8 weeks</a:t>
            </a:r>
            <a:r>
              <a:t> </a:t>
            </a:r>
            <a:br>
              <a:rPr lang="en-US"/>
            </a:br>
            <a:r>
              <a:t>of following the Isagenix Weight-Loss System compared to a heart-healthy diet</a:t>
            </a:r>
          </a:p>
        </p:txBody>
      </p:sp>
      <p:sp>
        <p:nvSpPr>
          <p:cNvPr id="514" name="56%"/>
          <p:cNvSpPr txBox="1"/>
          <p:nvPr/>
        </p:nvSpPr>
        <p:spPr>
          <a:xfrm>
            <a:off x="12497394" y="6112105"/>
            <a:ext cx="3826235" cy="1643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/>
          <a:lstStyle>
            <a:lvl1pPr algn="l">
              <a:lnSpc>
                <a:spcPct val="80000"/>
              </a:lnSpc>
              <a:defRPr sz="14300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56%</a:t>
            </a:r>
          </a:p>
        </p:txBody>
      </p:sp>
      <p:sp>
        <p:nvSpPr>
          <p:cNvPr id="515" name="More…"/>
          <p:cNvSpPr txBox="1"/>
          <p:nvPr/>
        </p:nvSpPr>
        <p:spPr>
          <a:xfrm>
            <a:off x="15798214" y="5936941"/>
            <a:ext cx="5365612" cy="164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825500">
              <a:lnSpc>
                <a:spcPct val="80000"/>
              </a:lnSpc>
              <a:defRPr sz="9600" cap="all" spc="192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r>
              <a:t>More</a:t>
            </a:r>
          </a:p>
          <a:p>
            <a:pPr defTabSz="825500">
              <a:defRPr sz="3700" cap="all" spc="481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Weight loss</a:t>
            </a:r>
          </a:p>
        </p:txBody>
      </p:sp>
      <p:sp>
        <p:nvSpPr>
          <p:cNvPr id="516" name="Better improvements in cardiovascular health markers"/>
          <p:cNvSpPr txBox="1"/>
          <p:nvPr/>
        </p:nvSpPr>
        <p:spPr>
          <a:xfrm>
            <a:off x="15523376" y="8841795"/>
            <a:ext cx="7002681" cy="1719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825500">
              <a:defRPr sz="3700" cap="all" spc="37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Better improvements</a:t>
            </a:r>
            <a:r>
              <a:rPr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rPr>
                <a:latin typeface="Proxima Nova"/>
                <a:ea typeface="Proxima Nova"/>
                <a:cs typeface="Proxima Nova"/>
                <a:sym typeface="Proxima Nova"/>
              </a:rPr>
              <a:t>in cardiovascular health markers</a:t>
            </a:r>
          </a:p>
        </p:txBody>
      </p:sp>
      <p:sp>
        <p:nvSpPr>
          <p:cNvPr id="517" name="Weight Loss Study"/>
          <p:cNvSpPr txBox="1"/>
          <p:nvPr/>
        </p:nvSpPr>
        <p:spPr>
          <a:xfrm>
            <a:off x="74906" y="5178569"/>
            <a:ext cx="10787006" cy="3562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Weight Loss</a:t>
            </a:r>
            <a:br/>
            <a:r>
              <a:t>Study</a:t>
            </a:r>
          </a:p>
        </p:txBody>
      </p:sp>
      <p:sp>
        <p:nvSpPr>
          <p:cNvPr id="3" name="Access Research Fast Facts at Isagenixhealth.net/Research">
            <a:extLst>
              <a:ext uri="{FF2B5EF4-FFF2-40B4-BE49-F238E27FC236}">
                <a16:creationId xmlns:a16="http://schemas.microsoft.com/office/drawing/2014/main" id="{41044A96-0C31-DC9E-813A-8F84FCBD9B55}"/>
              </a:ext>
            </a:extLst>
          </p:cNvPr>
          <p:cNvSpPr txBox="1"/>
          <p:nvPr/>
        </p:nvSpPr>
        <p:spPr>
          <a:xfrm>
            <a:off x="13133781" y="12281242"/>
            <a:ext cx="84480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01600" indent="-101600" algn="l">
              <a:lnSpc>
                <a:spcPct val="90000"/>
              </a:lnSpc>
              <a:defRPr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Access </a:t>
            </a:r>
            <a:r>
              <a:rPr lang="en-US"/>
              <a:t>r</a:t>
            </a:r>
            <a:r>
              <a:t>esearch Fast Facts at </a:t>
            </a:r>
            <a:r>
              <a:rPr err="1"/>
              <a:t>Isagenix</a:t>
            </a:r>
            <a:r>
              <a:rPr lang="en-US" err="1"/>
              <a:t>H</a:t>
            </a:r>
            <a:r>
              <a:rPr err="1"/>
              <a:t>ealth.net</a:t>
            </a:r>
            <a:r>
              <a:t>/Research  </a:t>
            </a:r>
          </a:p>
        </p:txBody>
      </p:sp>
      <p:pic>
        <p:nvPicPr>
          <p:cNvPr id="5" name="Picture 4" descr="A heart with a pulse line&#10;&#10;Description automatically generated">
            <a:extLst>
              <a:ext uri="{FF2B5EF4-FFF2-40B4-BE49-F238E27FC236}">
                <a16:creationId xmlns:a16="http://schemas.microsoft.com/office/drawing/2014/main" id="{2812CBB8-CF83-F2DB-5E4C-8D766D336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9319" y="7839383"/>
            <a:ext cx="3909695" cy="40112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Artboard 6 copy.png">
            <a:extLst>
              <a:ext uri="{FF2B5EF4-FFF2-40B4-BE49-F238E27FC236}">
                <a16:creationId xmlns:a16="http://schemas.microsoft.com/office/drawing/2014/main" id="{D6686CE3-E16A-2AC5-2C5F-01D295E1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Line"/>
          <p:cNvSpPr/>
          <p:nvPr/>
        </p:nvSpPr>
        <p:spPr>
          <a:xfrm>
            <a:off x="11443027" y="5583027"/>
            <a:ext cx="3787119" cy="1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22" name="Triangle"/>
          <p:cNvSpPr/>
          <p:nvPr/>
        </p:nvSpPr>
        <p:spPr>
          <a:xfrm rot="10800000">
            <a:off x="11443027" y="4403177"/>
            <a:ext cx="633906" cy="633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398B9">
              <a:alpha val="504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523" name="Line"/>
          <p:cNvSpPr/>
          <p:nvPr/>
        </p:nvSpPr>
        <p:spPr>
          <a:xfrm>
            <a:off x="12617777" y="9983478"/>
            <a:ext cx="1" cy="1719107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24" name="Skidmore college"/>
          <p:cNvSpPr txBox="1"/>
          <p:nvPr/>
        </p:nvSpPr>
        <p:spPr>
          <a:xfrm>
            <a:off x="1616004" y="3104286"/>
            <a:ext cx="770481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825500">
              <a:lnSpc>
                <a:spcPct val="80000"/>
              </a:lnSpc>
              <a:defRPr sz="4400" cap="all" spc="439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Skidmore college</a:t>
            </a:r>
          </a:p>
        </p:txBody>
      </p:sp>
      <p:sp>
        <p:nvSpPr>
          <p:cNvPr id="525" name="Access Research Fast Facts at Isagenixhealth.net/Research"/>
          <p:cNvSpPr txBox="1"/>
          <p:nvPr/>
        </p:nvSpPr>
        <p:spPr>
          <a:xfrm>
            <a:off x="13133781" y="12281242"/>
            <a:ext cx="84480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01600" indent="-101600" algn="l">
              <a:lnSpc>
                <a:spcPct val="90000"/>
              </a:lnSpc>
              <a:defRPr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 lang="en-US"/>
              <a:t>Access research Fast Facts at </a:t>
            </a:r>
            <a:r>
              <a:rPr lang="en-US" err="1"/>
              <a:t>IsagenixHealth.net</a:t>
            </a:r>
            <a:r>
              <a:rPr lang="en-US"/>
              <a:t>/Research  </a:t>
            </a:r>
          </a:p>
        </p:txBody>
      </p:sp>
      <p:sp>
        <p:nvSpPr>
          <p:cNvPr id="526" name="Key findings after 12 weeks of following the Isagenix Weight-Loss System"/>
          <p:cNvSpPr txBox="1"/>
          <p:nvPr/>
        </p:nvSpPr>
        <p:spPr>
          <a:xfrm>
            <a:off x="12497394" y="1205075"/>
            <a:ext cx="10818810" cy="1922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825500">
              <a:lnSpc>
                <a:spcPct val="90000"/>
              </a:lnSpc>
              <a:defRPr sz="4400" cap="all" spc="528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/>
              <a:t>Key findings after 12 weeks</a:t>
            </a:r>
            <a:r>
              <a:rPr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t>of following the Isagenix Weight-Loss System</a:t>
            </a:r>
          </a:p>
        </p:txBody>
      </p:sp>
      <p:sp>
        <p:nvSpPr>
          <p:cNvPr id="527" name="33%"/>
          <p:cNvSpPr txBox="1"/>
          <p:nvPr/>
        </p:nvSpPr>
        <p:spPr>
          <a:xfrm>
            <a:off x="12217995" y="3940623"/>
            <a:ext cx="3826235" cy="164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lnSpc>
                <a:spcPct val="80000"/>
              </a:lnSpc>
              <a:defRPr sz="10100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33%</a:t>
            </a:r>
          </a:p>
        </p:txBody>
      </p:sp>
      <p:sp>
        <p:nvSpPr>
          <p:cNvPr id="528" name="VISCERAL FAT"/>
          <p:cNvSpPr txBox="1"/>
          <p:nvPr/>
        </p:nvSpPr>
        <p:spPr>
          <a:xfrm>
            <a:off x="11716318" y="5772546"/>
            <a:ext cx="3240536" cy="659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825500">
              <a:lnSpc>
                <a:spcPct val="80000"/>
              </a:lnSpc>
              <a:defRPr sz="3000" cap="all" spc="15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VISCERAL FAT</a:t>
            </a:r>
          </a:p>
        </p:txBody>
      </p:sp>
      <p:sp>
        <p:nvSpPr>
          <p:cNvPr id="529" name="9%"/>
          <p:cNvSpPr txBox="1"/>
          <p:nvPr/>
        </p:nvSpPr>
        <p:spPr>
          <a:xfrm>
            <a:off x="17005893" y="4028313"/>
            <a:ext cx="2804791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000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9%</a:t>
            </a:r>
          </a:p>
        </p:txBody>
      </p:sp>
      <p:sp>
        <p:nvSpPr>
          <p:cNvPr id="530" name="Lean Bodyweight percentage"/>
          <p:cNvSpPr txBox="1"/>
          <p:nvPr/>
        </p:nvSpPr>
        <p:spPr>
          <a:xfrm>
            <a:off x="15235049" y="5772546"/>
            <a:ext cx="4803119" cy="114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825500">
              <a:lnSpc>
                <a:spcPct val="80000"/>
              </a:lnSpc>
              <a:defRPr sz="3000" cap="all" spc="15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Lean Bodyweight percentage</a:t>
            </a:r>
          </a:p>
        </p:txBody>
      </p:sp>
      <p:sp>
        <p:nvSpPr>
          <p:cNvPr id="531" name="Weight Loss (Phase 1)"/>
          <p:cNvSpPr txBox="1">
            <a:spLocks noGrp="1"/>
          </p:cNvSpPr>
          <p:nvPr>
            <p:ph type="title" idx="4294967295"/>
          </p:nvPr>
        </p:nvSpPr>
        <p:spPr>
          <a:xfrm>
            <a:off x="474456" y="4417000"/>
            <a:ext cx="9987908" cy="386478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2170121">
              <a:lnSpc>
                <a:spcPct val="100000"/>
              </a:lnSpc>
              <a:defRPr sz="13350"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t>Weight Loss (Phase 1)</a:t>
            </a:r>
          </a:p>
        </p:txBody>
      </p:sp>
      <p:sp>
        <p:nvSpPr>
          <p:cNvPr id="532" name="Line"/>
          <p:cNvSpPr/>
          <p:nvPr/>
        </p:nvSpPr>
        <p:spPr>
          <a:xfrm>
            <a:off x="15198810" y="3895672"/>
            <a:ext cx="1" cy="1719106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33" name="Triangle"/>
          <p:cNvSpPr/>
          <p:nvPr/>
        </p:nvSpPr>
        <p:spPr>
          <a:xfrm flipH="1">
            <a:off x="16042572" y="4318363"/>
            <a:ext cx="633907" cy="633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398B9">
              <a:alpha val="5110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534" name="Key findings on toxin release:…"/>
          <p:cNvSpPr txBox="1"/>
          <p:nvPr/>
        </p:nvSpPr>
        <p:spPr>
          <a:xfrm>
            <a:off x="13122448" y="9946411"/>
            <a:ext cx="9568703" cy="179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  <a:defRPr sz="3600" b="1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Key findings on toxin release:</a:t>
            </a:r>
          </a:p>
          <a:p>
            <a:pPr algn="l">
              <a:lnSpc>
                <a:spcPct val="90000"/>
              </a:lnSpc>
              <a:spcBef>
                <a:spcPts val="10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33% increase in total toxins (PCBs) released and 25% decrease in oxidative stress</a:t>
            </a:r>
          </a:p>
        </p:txBody>
      </p:sp>
      <p:sp>
        <p:nvSpPr>
          <p:cNvPr id="535" name="24 lb"/>
          <p:cNvSpPr txBox="1"/>
          <p:nvPr/>
        </p:nvSpPr>
        <p:spPr>
          <a:xfrm>
            <a:off x="20882243" y="4015613"/>
            <a:ext cx="3950073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000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24 </a:t>
            </a:r>
            <a:r>
              <a:rPr err="1">
                <a:solidFill>
                  <a:srgbClr val="01758F"/>
                </a:solidFill>
              </a:rPr>
              <a:t>lb</a:t>
            </a:r>
            <a:endParaRPr>
              <a:solidFill>
                <a:srgbClr val="01758F"/>
              </a:solidFill>
            </a:endParaRPr>
          </a:p>
        </p:txBody>
      </p:sp>
      <p:sp>
        <p:nvSpPr>
          <p:cNvPr id="536" name="Weight loss"/>
          <p:cNvSpPr txBox="1"/>
          <p:nvPr/>
        </p:nvSpPr>
        <p:spPr>
          <a:xfrm>
            <a:off x="20211130" y="5759846"/>
            <a:ext cx="3787120" cy="114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825500">
              <a:lnSpc>
                <a:spcPct val="80000"/>
              </a:lnSpc>
              <a:defRPr sz="3000" cap="all" spc="15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t>Weight loss</a:t>
            </a:r>
          </a:p>
        </p:txBody>
      </p:sp>
      <p:sp>
        <p:nvSpPr>
          <p:cNvPr id="537" name="Triangle"/>
          <p:cNvSpPr/>
          <p:nvPr/>
        </p:nvSpPr>
        <p:spPr>
          <a:xfrm rot="10800000" flipH="1">
            <a:off x="20172922" y="4305663"/>
            <a:ext cx="633906" cy="633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398B9">
              <a:alpha val="502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538" name="Line"/>
          <p:cNvSpPr/>
          <p:nvPr/>
        </p:nvSpPr>
        <p:spPr>
          <a:xfrm>
            <a:off x="15839371" y="5557627"/>
            <a:ext cx="3594475" cy="1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39" name="Line"/>
          <p:cNvSpPr/>
          <p:nvPr/>
        </p:nvSpPr>
        <p:spPr>
          <a:xfrm>
            <a:off x="19402510" y="3870272"/>
            <a:ext cx="1" cy="1719106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40" name="Line"/>
          <p:cNvSpPr/>
          <p:nvPr/>
        </p:nvSpPr>
        <p:spPr>
          <a:xfrm>
            <a:off x="20206027" y="5557627"/>
            <a:ext cx="3787119" cy="1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41" name="Line"/>
          <p:cNvSpPr/>
          <p:nvPr/>
        </p:nvSpPr>
        <p:spPr>
          <a:xfrm>
            <a:off x="23961810" y="3870272"/>
            <a:ext cx="1" cy="1719106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42" name="Rectangle"/>
          <p:cNvSpPr/>
          <p:nvPr/>
        </p:nvSpPr>
        <p:spPr>
          <a:xfrm>
            <a:off x="12671328" y="7263687"/>
            <a:ext cx="11857048" cy="1643386"/>
          </a:xfrm>
          <a:prstGeom prst="rect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543" name="Cardiovascular health markers…"/>
          <p:cNvSpPr txBox="1"/>
          <p:nvPr/>
        </p:nvSpPr>
        <p:spPr>
          <a:xfrm>
            <a:off x="14872086" y="7335123"/>
            <a:ext cx="9314850" cy="1643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>
              <a:lnSpc>
                <a:spcPct val="80000"/>
              </a:lnSpc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Cardiovascular health markers</a:t>
            </a:r>
          </a:p>
          <a:p>
            <a:pPr algn="l">
              <a:lnSpc>
                <a:spcPct val="80000"/>
              </a:lnSpc>
              <a:defRPr sz="5000" b="1" cap="all" spc="15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significantly improved </a:t>
            </a:r>
          </a:p>
        </p:txBody>
      </p:sp>
      <p:pic>
        <p:nvPicPr>
          <p:cNvPr id="4" name="Picture 3" descr="A heart with a pulse line&#10;&#10;Description automatically generated">
            <a:extLst>
              <a:ext uri="{FF2B5EF4-FFF2-40B4-BE49-F238E27FC236}">
                <a16:creationId xmlns:a16="http://schemas.microsoft.com/office/drawing/2014/main" id="{B90A57E1-BCD5-F5F9-32FC-9699EEB4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076" y="6335559"/>
            <a:ext cx="3909695" cy="401129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_Artboard 6 copy.png">
            <a:extLst>
              <a:ext uri="{FF2B5EF4-FFF2-40B4-BE49-F238E27FC236}">
                <a16:creationId xmlns:a16="http://schemas.microsoft.com/office/drawing/2014/main" id="{9C96F1CB-E603-BA73-AC43-4B3E6A308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Line"/>
          <p:cNvSpPr/>
          <p:nvPr/>
        </p:nvSpPr>
        <p:spPr>
          <a:xfrm>
            <a:off x="18186199" y="5485387"/>
            <a:ext cx="1" cy="6066882"/>
          </a:xfrm>
          <a:prstGeom prst="line">
            <a:avLst/>
          </a:prstGeom>
          <a:ln w="635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latin typeface="Proxima Nova"/>
                <a:ea typeface="Proxima Nova"/>
                <a:cs typeface="Proxima Nova"/>
                <a:sym typeface="Proxima Nova"/>
              </a:defRPr>
            </a:pPr>
            <a:endParaRPr/>
          </a:p>
        </p:txBody>
      </p:sp>
      <p:sp>
        <p:nvSpPr>
          <p:cNvPr id="548" name="Skidmore college"/>
          <p:cNvSpPr txBox="1"/>
          <p:nvPr/>
        </p:nvSpPr>
        <p:spPr>
          <a:xfrm>
            <a:off x="1616004" y="3104286"/>
            <a:ext cx="770481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825500">
              <a:lnSpc>
                <a:spcPct val="80000"/>
              </a:lnSpc>
              <a:defRPr sz="4400" cap="all" spc="439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t>Skidmore college</a:t>
            </a:r>
          </a:p>
        </p:txBody>
      </p:sp>
      <p:sp>
        <p:nvSpPr>
          <p:cNvPr id="549" name="Publications in: Nutrients, Frontiers in Physiology, and International Journal of Environmental Research and Public Health"/>
          <p:cNvSpPr txBox="1"/>
          <p:nvPr/>
        </p:nvSpPr>
        <p:spPr>
          <a:xfrm>
            <a:off x="326544" y="10494511"/>
            <a:ext cx="10283732" cy="180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900" spc="-39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t>Publications in: </a:t>
            </a:r>
            <a:r>
              <a:rPr>
                <a:latin typeface="Proxima Nova Medium"/>
                <a:ea typeface="Proxima Nova Medium"/>
                <a:cs typeface="Proxima Nova Medium"/>
                <a:sym typeface="Proxima Nova Medium"/>
              </a:rPr>
              <a:t>Nutrients, Frontiers in Physiology, and International Journal of Environmental Research and Public Health</a:t>
            </a:r>
          </a:p>
        </p:txBody>
      </p:sp>
      <p:sp>
        <p:nvSpPr>
          <p:cNvPr id="551" name="Key findings after 52 weeks comparing weight maintenance using the Isagenix System vs. heart-healthy diet"/>
          <p:cNvSpPr txBox="1"/>
          <p:nvPr/>
        </p:nvSpPr>
        <p:spPr>
          <a:xfrm>
            <a:off x="12497394" y="350401"/>
            <a:ext cx="10818811" cy="287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643889">
              <a:lnSpc>
                <a:spcPct val="90000"/>
              </a:lnSpc>
              <a:defRPr sz="4290" cap="all" spc="428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b="1"/>
              <a:t>Key findings after 52 weeks</a:t>
            </a:r>
            <a:r>
              <a:rPr>
                <a:latin typeface="Proxima Nova Semibold"/>
                <a:ea typeface="Proxima Nova Semibold"/>
                <a:cs typeface="Proxima Nova Semibold"/>
                <a:sym typeface="Proxima Nova Semibold"/>
              </a:rPr>
              <a:t> </a:t>
            </a:r>
            <a:r>
              <a:t>comparing weight maintenance using the Isagenix System vs. heart-healthy diet</a:t>
            </a:r>
          </a:p>
        </p:txBody>
      </p:sp>
      <p:sp>
        <p:nvSpPr>
          <p:cNvPr id="552" name="Weight…"/>
          <p:cNvSpPr txBox="1">
            <a:spLocks noGrp="1"/>
          </p:cNvSpPr>
          <p:nvPr>
            <p:ph type="title" idx="4294967295"/>
          </p:nvPr>
        </p:nvSpPr>
        <p:spPr>
          <a:xfrm>
            <a:off x="474456" y="4416999"/>
            <a:ext cx="9712127" cy="466450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1487386">
              <a:lnSpc>
                <a:spcPct val="90000"/>
              </a:lnSpc>
              <a:defRPr sz="9150">
                <a:latin typeface="+mn-lt"/>
                <a:ea typeface="+mn-ea"/>
                <a:cs typeface="+mn-cs"/>
                <a:sym typeface="SuperiorTitle-Bold"/>
              </a:defRPr>
            </a:pPr>
            <a:r>
              <a:rPr sz="11500"/>
              <a:t>Weight</a:t>
            </a:r>
          </a:p>
          <a:p>
            <a:pPr algn="ctr" defTabSz="1487386">
              <a:lnSpc>
                <a:spcPct val="90000"/>
              </a:lnSpc>
              <a:defRPr sz="9150">
                <a:latin typeface="+mn-lt"/>
                <a:ea typeface="+mn-ea"/>
                <a:cs typeface="+mn-cs"/>
                <a:sym typeface="SuperiorTitle-Bold"/>
              </a:defRPr>
            </a:pPr>
            <a:r>
              <a:rPr sz="11500"/>
              <a:t>Maintenance (Phase 2)</a:t>
            </a:r>
          </a:p>
        </p:txBody>
      </p:sp>
      <p:sp>
        <p:nvSpPr>
          <p:cNvPr id="553" name="Maintained weight loss…"/>
          <p:cNvSpPr txBox="1"/>
          <p:nvPr/>
        </p:nvSpPr>
        <p:spPr>
          <a:xfrm>
            <a:off x="12546424" y="6189911"/>
            <a:ext cx="5010451" cy="625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Maintained weight loss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Continued to lose body fat and abdominal fat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Continued to increase lean body mass percentage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Maintained improved cardiovascular </a:t>
            </a:r>
            <a:br/>
            <a:r>
              <a:t>health markers</a:t>
            </a:r>
          </a:p>
        </p:txBody>
      </p:sp>
      <p:sp>
        <p:nvSpPr>
          <p:cNvPr id="554" name="Regained weight…"/>
          <p:cNvSpPr txBox="1"/>
          <p:nvPr/>
        </p:nvSpPr>
        <p:spPr>
          <a:xfrm>
            <a:off x="18866023" y="6189911"/>
            <a:ext cx="4510451" cy="5604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Regained weight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Regained body fat </a:t>
            </a:r>
            <a:br/>
            <a:r>
              <a:t>and abdominal fat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Decrease in </a:t>
            </a:r>
            <a:br/>
            <a:r>
              <a:t>lean body </a:t>
            </a:r>
            <a:br/>
            <a:r>
              <a:t>mass percentage</a:t>
            </a:r>
          </a:p>
          <a:p>
            <a:pPr>
              <a:lnSpc>
                <a:spcPct val="80000"/>
              </a:lnSpc>
              <a:spcBef>
                <a:spcPts val="3400"/>
              </a:spcBef>
              <a:defRPr sz="3600"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Cardiovascular </a:t>
            </a:r>
            <a:br/>
            <a:r>
              <a:t>health marker</a:t>
            </a:r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741" y="3792601"/>
            <a:ext cx="1153819" cy="131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8578" y="3935655"/>
            <a:ext cx="1205339" cy="1029994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Isagenix System"/>
          <p:cNvSpPr txBox="1"/>
          <p:nvPr/>
        </p:nvSpPr>
        <p:spPr>
          <a:xfrm>
            <a:off x="13017439" y="5514386"/>
            <a:ext cx="4068422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500" cap="all" spc="70">
                <a:solidFill>
                  <a:srgbClr val="218BC7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Isagenix System</a:t>
            </a:r>
          </a:p>
        </p:txBody>
      </p:sp>
      <p:sp>
        <p:nvSpPr>
          <p:cNvPr id="558" name="Heart-healthy Diet"/>
          <p:cNvSpPr txBox="1"/>
          <p:nvPr/>
        </p:nvSpPr>
        <p:spPr>
          <a:xfrm>
            <a:off x="18680036" y="5506359"/>
            <a:ext cx="4882427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defRPr sz="3500" cap="all" spc="70">
                <a:solidFill>
                  <a:srgbClr val="218BC7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Heart-healthy Diet</a:t>
            </a:r>
          </a:p>
        </p:txBody>
      </p:sp>
      <p:sp>
        <p:nvSpPr>
          <p:cNvPr id="559" name="Vs"/>
          <p:cNvSpPr txBox="1"/>
          <p:nvPr/>
        </p:nvSpPr>
        <p:spPr>
          <a:xfrm>
            <a:off x="17553866" y="4144739"/>
            <a:ext cx="1317668" cy="1018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7000" cap="all">
                <a:solidFill>
                  <a:srgbClr val="218BC7"/>
                </a:solidFill>
                <a:latin typeface="+mn-lt"/>
                <a:ea typeface="+mn-ea"/>
                <a:cs typeface="+mn-cs"/>
                <a:sym typeface="SuperiorTitle-Bold"/>
              </a:defRPr>
            </a:lvl1pPr>
          </a:lstStyle>
          <a:p>
            <a:r>
              <a:rPr>
                <a:solidFill>
                  <a:srgbClr val="01758F"/>
                </a:solidFill>
              </a:rPr>
              <a:t>Vs</a:t>
            </a:r>
          </a:p>
        </p:txBody>
      </p:sp>
      <p:sp>
        <p:nvSpPr>
          <p:cNvPr id="2" name="Access Research Fast Facts at Isagenixhealth.net/Research">
            <a:extLst>
              <a:ext uri="{FF2B5EF4-FFF2-40B4-BE49-F238E27FC236}">
                <a16:creationId xmlns:a16="http://schemas.microsoft.com/office/drawing/2014/main" id="{370FA0B8-0FC2-44BC-AAD3-20793AC627FE}"/>
              </a:ext>
            </a:extLst>
          </p:cNvPr>
          <p:cNvSpPr txBox="1"/>
          <p:nvPr/>
        </p:nvSpPr>
        <p:spPr>
          <a:xfrm>
            <a:off x="13133781" y="12281242"/>
            <a:ext cx="844806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01600" indent="-101600" algn="l">
              <a:lnSpc>
                <a:spcPct val="90000"/>
              </a:lnSpc>
              <a:defRPr>
                <a:solidFill>
                  <a:schemeClr val="accent2">
                    <a:hueOff val="-1680000"/>
                    <a:satOff val="1694"/>
                    <a:lumOff val="-16862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lvl1pPr>
          </a:lstStyle>
          <a:p>
            <a:r>
              <a:rPr lang="en-US"/>
              <a:t>Access research Fast Facts at </a:t>
            </a:r>
            <a:r>
              <a:rPr lang="en-US" err="1"/>
              <a:t>IsagenixHealth.net</a:t>
            </a:r>
            <a:r>
              <a:rPr lang="en-US"/>
              <a:t>/Research 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VISCERAL Fat Loss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VISCERAL </a:t>
            </a:r>
            <a:r>
              <a:rPr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Fat Loss</a:t>
            </a:r>
          </a:p>
        </p:txBody>
      </p:sp>
      <p:graphicFrame>
        <p:nvGraphicFramePr>
          <p:cNvPr id="566" name="Interactive Column Chart"/>
          <p:cNvGraphicFramePr/>
          <p:nvPr>
            <p:extLst>
              <p:ext uri="{D42A27DB-BD31-4B8C-83A1-F6EECF244321}">
                <p14:modId xmlns:p14="http://schemas.microsoft.com/office/powerpoint/2010/main" val="3170540149"/>
              </p:ext>
            </p:extLst>
          </p:nvPr>
        </p:nvGraphicFramePr>
        <p:xfrm>
          <a:off x="4804222" y="3266936"/>
          <a:ext cx="14847667" cy="838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" grpId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% LEAN BODY Mass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% LEAN BODY </a:t>
            </a:r>
            <a:r>
              <a:rPr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Mass</a:t>
            </a:r>
          </a:p>
        </p:txBody>
      </p:sp>
      <p:graphicFrame>
        <p:nvGraphicFramePr>
          <p:cNvPr id="570" name="Interactive Column Chart"/>
          <p:cNvGraphicFramePr/>
          <p:nvPr>
            <p:extLst>
              <p:ext uri="{D42A27DB-BD31-4B8C-83A1-F6EECF244321}">
                <p14:modId xmlns:p14="http://schemas.microsoft.com/office/powerpoint/2010/main" val="4027377788"/>
              </p:ext>
            </p:extLst>
          </p:nvPr>
        </p:nvGraphicFramePr>
        <p:xfrm>
          <a:off x="4852152" y="3939862"/>
          <a:ext cx="14799737" cy="771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2_Artboard 7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GUT HEALTH Symptoms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rgbClr val="2F2F2F"/>
                </a:solidFill>
              </a:rPr>
              <a:t>GUT HEALTH </a:t>
            </a:r>
            <a:r>
              <a:rPr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Symptoms</a:t>
            </a:r>
          </a:p>
        </p:txBody>
      </p:sp>
      <p:graphicFrame>
        <p:nvGraphicFramePr>
          <p:cNvPr id="574" name="Interactive Column Chart"/>
          <p:cNvGraphicFramePr/>
          <p:nvPr>
            <p:extLst>
              <p:ext uri="{D42A27DB-BD31-4B8C-83A1-F6EECF244321}">
                <p14:modId xmlns:p14="http://schemas.microsoft.com/office/powerpoint/2010/main" val="192215675"/>
              </p:ext>
            </p:extLst>
          </p:nvPr>
        </p:nvGraphicFramePr>
        <p:xfrm>
          <a:off x="4444101" y="3266937"/>
          <a:ext cx="15207788" cy="838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" grpId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FEATURED IN Nature Communications"/>
          <p:cNvSpPr txBox="1">
            <a:spLocks noGrp="1"/>
          </p:cNvSpPr>
          <p:nvPr>
            <p:ph type="title"/>
          </p:nvPr>
        </p:nvSpPr>
        <p:spPr>
          <a:xfrm>
            <a:off x="0" y="-339913"/>
            <a:ext cx="24384000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 cap="all">
                <a:solidFill>
                  <a:srgbClr val="2F2F2F"/>
                </a:solidFill>
              </a:rPr>
              <a:t>FEATURED IN</a:t>
            </a:r>
            <a:r>
              <a:rPr sz="10000" cap="all">
                <a:solidFill>
                  <a:srgbClr val="2F2F2F"/>
                </a:solidFill>
              </a:rPr>
              <a:t> </a:t>
            </a:r>
            <a:r>
              <a:rPr sz="10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Nature Communications</a:t>
            </a:r>
          </a:p>
        </p:txBody>
      </p:sp>
      <p:sp>
        <p:nvSpPr>
          <p:cNvPr id="578" name="Key Findings:…"/>
          <p:cNvSpPr txBox="1"/>
          <p:nvPr/>
        </p:nvSpPr>
        <p:spPr>
          <a:xfrm>
            <a:off x="1882287" y="3713549"/>
            <a:ext cx="20619427" cy="628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5500">
              <a:defRPr sz="5400" b="1" cap="all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Key Findings: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825500"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✓</a:t>
            </a:r>
            <a:r>
              <a:rPr>
                <a:solidFill>
                  <a:srgbClr val="2F2F2F"/>
                </a:solidFill>
              </a:rPr>
              <a:t> Changes gut microbiome more positively than a heart-healthy diet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1295400" lvl="1" indent="-685800" algn="l" defTabSz="825500">
              <a:buSzPct val="123000"/>
              <a:buChar char="•"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Better fat-burning &amp; overall metabolic health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825500"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825500"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✓ </a:t>
            </a:r>
            <a:r>
              <a:rPr>
                <a:solidFill>
                  <a:srgbClr val="2F2F2F"/>
                </a:solidFill>
              </a:rPr>
              <a:t>Boosts proteins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1282700" lvl="1" indent="-673100" algn="l" defTabSz="825500">
              <a:buSzPct val="123000"/>
              <a:buChar char="•"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Fat burning, weight loss, inflammation &amp; immune response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542925" indent="-542925" algn="l" defTabSz="825500">
              <a:buSzPct val="88000"/>
              <a:buChar char="•"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algn="l" defTabSz="825500"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✓ </a:t>
            </a:r>
            <a:r>
              <a:rPr>
                <a:solidFill>
                  <a:srgbClr val="2F2F2F"/>
                </a:solidFill>
              </a:rPr>
              <a:t>Fewer digestive issues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1295400" lvl="1" indent="-685800" algn="l" defTabSz="825500">
              <a:buSzPct val="123000"/>
              <a:buChar char="•"/>
              <a:defRPr sz="54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rgbClr val="2F2F2F"/>
                </a:solidFill>
              </a:rPr>
              <a:t>Less bloating, constipation, diarrhea vs. heart-healthy diet</a:t>
            </a:r>
            <a:endParaRPr sz="1200">
              <a:solidFill>
                <a:srgbClr val="2F2F2F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ttle of pills and a glass of chocolate shake&#10;&#10;Description automatically generated">
            <a:extLst>
              <a:ext uri="{FF2B5EF4-FFF2-40B4-BE49-F238E27FC236}">
                <a16:creationId xmlns:a16="http://schemas.microsoft.com/office/drawing/2014/main" id="{1FD9C512-1943-157B-667D-E25FDB84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41" y="20776"/>
            <a:ext cx="24403049" cy="13673236"/>
          </a:xfrm>
          <a:prstGeom prst="rect">
            <a:avLst/>
          </a:prstGeom>
        </p:spPr>
      </p:pic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1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WE  Needed to fortify our foods"/>
          <p:cNvSpPr txBox="1">
            <a:spLocks noGrp="1"/>
          </p:cNvSpPr>
          <p:nvPr>
            <p:ph type="title" idx="4294967295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 cap="all">
                <a:solidFill>
                  <a:schemeClr val="tx2">
                    <a:lumMod val="50000"/>
                  </a:schemeClr>
                </a:solidFill>
              </a:rPr>
              <a:t>WE </a:t>
            </a:r>
            <a:r>
              <a:rPr sz="8000" cap="all"/>
              <a:t> </a:t>
            </a:r>
            <a:r>
              <a:rPr lang="en-US"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Needed</a:t>
            </a:r>
            <a:r>
              <a:rPr sz="8000">
                <a:solidFill>
                  <a:srgbClr val="9E5DC1"/>
                </a:solidFill>
                <a:latin typeface="Sinthya"/>
                <a:ea typeface="Sinthya"/>
                <a:cs typeface="Sinthya"/>
                <a:sym typeface="Sinthya"/>
              </a:rPr>
              <a:t> </a:t>
            </a:r>
            <a:r>
              <a:rPr sz="8000" cap="all">
                <a:solidFill>
                  <a:schemeClr val="tx2">
                    <a:lumMod val="50000"/>
                  </a:schemeClr>
                </a:solidFill>
              </a:rPr>
              <a:t>to fortify our foods</a:t>
            </a:r>
            <a:r>
              <a:rPr sz="8000">
                <a:solidFill>
                  <a:schemeClr val="tx2">
                    <a:lumMod val="50000"/>
                  </a:schemeClr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10" name="1924 Iodine added to salt. Goiter and otter iodine deficiency diseases are practically eliminated."/>
          <p:cNvSpPr txBox="1"/>
          <p:nvPr/>
        </p:nvSpPr>
        <p:spPr>
          <a:xfrm>
            <a:off x="1603539" y="7735596"/>
            <a:ext cx="7610767" cy="3177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1924</a:t>
            </a:r>
            <a:br>
              <a:rPr>
                <a:solidFill>
                  <a:schemeClr val="tx2">
                    <a:lumMod val="50000"/>
                  </a:schemeClr>
                </a:solidFill>
              </a:rPr>
            </a:br>
            <a:r>
              <a:rPr>
                <a:solidFill>
                  <a:schemeClr val="tx2">
                    <a:lumMod val="50000"/>
                  </a:schemeClr>
                </a:solidFill>
              </a:rPr>
              <a:t>Iodine added to salt. Goiter and otter iodine deficiency diseases are practically eliminated.</a:t>
            </a:r>
          </a:p>
        </p:txBody>
      </p:sp>
      <p:sp>
        <p:nvSpPr>
          <p:cNvPr id="111" name="Line"/>
          <p:cNvSpPr/>
          <p:nvPr/>
        </p:nvSpPr>
        <p:spPr>
          <a:xfrm>
            <a:off x="1601763" y="7207504"/>
            <a:ext cx="21180474" cy="1"/>
          </a:xfrm>
          <a:prstGeom prst="line">
            <a:avLst/>
          </a:prstGeom>
          <a:ln w="127000">
            <a:solidFill>
              <a:srgbClr val="01758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2" name="1933 Vitamin D is added to milk. Rickets incidences decline dramatically before the end of the 1930’s."/>
          <p:cNvSpPr txBox="1"/>
          <p:nvPr/>
        </p:nvSpPr>
        <p:spPr>
          <a:xfrm>
            <a:off x="6349843" y="2693757"/>
            <a:ext cx="8189011" cy="311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1933</a:t>
            </a:r>
            <a:br>
              <a:rPr>
                <a:solidFill>
                  <a:schemeClr val="tx2">
                    <a:lumMod val="50000"/>
                  </a:schemeClr>
                </a:solidFill>
              </a:rPr>
            </a:br>
            <a:r>
              <a:rPr>
                <a:solidFill>
                  <a:schemeClr val="tx2">
                    <a:lumMod val="50000"/>
                  </a:schemeClr>
                </a:solidFill>
              </a:rPr>
              <a:t>Vitamin D is added to milk. Rickets incidences decline dramatically before the end of the 1930’s.</a:t>
            </a:r>
          </a:p>
        </p:txBody>
      </p:sp>
      <p:sp>
        <p:nvSpPr>
          <p:cNvPr id="113" name="1998 Folic acid fortification of grain products rapidly led to a 35% drop in neural tube birth defects."/>
          <p:cNvSpPr txBox="1"/>
          <p:nvPr/>
        </p:nvSpPr>
        <p:spPr>
          <a:xfrm>
            <a:off x="16371115" y="2710313"/>
            <a:ext cx="6764497" cy="3177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1998</a:t>
            </a:r>
            <a:b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>
                <a:solidFill>
                  <a:schemeClr val="tx2">
                    <a:lumMod val="50000"/>
                  </a:schemeClr>
                </a:solidFill>
              </a:rPr>
              <a:t>Folic acid fortification of grain products rapidly led to a 35% drop in neural tube birth defects.</a:t>
            </a:r>
          </a:p>
        </p:txBody>
      </p:sp>
      <p:sp>
        <p:nvSpPr>
          <p:cNvPr id="114" name="1941 Flour is enriched with thiamin, riboflavin, niacin, and iron, dramatically reducing or eliminating deficiency diseases like pellagra."/>
          <p:cNvSpPr txBox="1"/>
          <p:nvPr/>
        </p:nvSpPr>
        <p:spPr>
          <a:xfrm>
            <a:off x="10953043" y="7735596"/>
            <a:ext cx="9053462" cy="3177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3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1941</a:t>
            </a:r>
            <a:b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>
                <a:solidFill>
                  <a:schemeClr val="tx2">
                    <a:lumMod val="50000"/>
                  </a:schemeClr>
                </a:solidFill>
              </a:rPr>
              <a:t>Flour is enriched with thiamin, riboflavin, niacin, and iron, dramatically reducing or eliminating deficiency diseases like pellagra.</a:t>
            </a:r>
          </a:p>
        </p:txBody>
      </p:sp>
      <p:sp>
        <p:nvSpPr>
          <p:cNvPr id="115" name="Line"/>
          <p:cNvSpPr/>
          <p:nvPr/>
        </p:nvSpPr>
        <p:spPr>
          <a:xfrm flipV="1">
            <a:off x="5408922" y="7213600"/>
            <a:ext cx="1" cy="1000691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6" name="Circle"/>
          <p:cNvSpPr/>
          <p:nvPr/>
        </p:nvSpPr>
        <p:spPr>
          <a:xfrm>
            <a:off x="5222816" y="8154696"/>
            <a:ext cx="372212" cy="372211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7" name="Line"/>
          <p:cNvSpPr/>
          <p:nvPr/>
        </p:nvSpPr>
        <p:spPr>
          <a:xfrm flipV="1">
            <a:off x="15479773" y="7213600"/>
            <a:ext cx="1" cy="1000691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8" name="Circle"/>
          <p:cNvSpPr/>
          <p:nvPr/>
        </p:nvSpPr>
        <p:spPr>
          <a:xfrm>
            <a:off x="15293668" y="8154696"/>
            <a:ext cx="372211" cy="372211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>
            <a:off x="10444348" y="6270313"/>
            <a:ext cx="1" cy="1000692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0" name="Circle"/>
          <p:cNvSpPr/>
          <p:nvPr/>
        </p:nvSpPr>
        <p:spPr>
          <a:xfrm rot="10800000" flipH="1">
            <a:off x="10258242" y="5957697"/>
            <a:ext cx="372212" cy="372212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21" name="Line"/>
          <p:cNvSpPr/>
          <p:nvPr/>
        </p:nvSpPr>
        <p:spPr>
          <a:xfrm>
            <a:off x="19753362" y="6270313"/>
            <a:ext cx="1" cy="1000692"/>
          </a:xfrm>
          <a:prstGeom prst="line">
            <a:avLst/>
          </a:prstGeom>
          <a:ln w="63500" cap="rnd">
            <a:solidFill>
              <a:srgbClr val="01758F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2" name="Circle"/>
          <p:cNvSpPr/>
          <p:nvPr/>
        </p:nvSpPr>
        <p:spPr>
          <a:xfrm rot="10800000" flipH="1">
            <a:off x="19567256" y="5957697"/>
            <a:ext cx="372212" cy="372212"/>
          </a:xfrm>
          <a:prstGeom prst="ellipse">
            <a:avLst/>
          </a:prstGeom>
          <a:solidFill>
            <a:srgbClr val="01758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FDFF"/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23" name="Conventional vitamins and minerals helped to eradicate nutrient deficiencies, but they’re not the whole story when it comes to optimal wellbeing."/>
          <p:cNvSpPr txBox="1"/>
          <p:nvPr/>
        </p:nvSpPr>
        <p:spPr>
          <a:xfrm>
            <a:off x="2006600" y="11635281"/>
            <a:ext cx="16095077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3500" b="1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chemeClr val="tx2">
                    <a:lumMod val="50000"/>
                  </a:schemeClr>
                </a:solidFill>
              </a:rPr>
              <a:t>Conventional vitamins and minerals helped to eradicate nutrient deficiencies, but they’re not the whole story when it comes to optimal wellbeing.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WHICH SOURCE WOULD  You prefer?"/>
          <p:cNvSpPr txBox="1">
            <a:spLocks noGrp="1"/>
          </p:cNvSpPr>
          <p:nvPr>
            <p:ph type="title"/>
          </p:nvPr>
        </p:nvSpPr>
        <p:spPr>
          <a:xfrm>
            <a:off x="-70175" y="-4415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8000" cap="all">
                <a:solidFill>
                  <a:srgbClr val="2F2F2F"/>
                </a:solidFill>
              </a:rPr>
              <a:t>WHICH SOURCE WOULD </a:t>
            </a:r>
            <a:r>
              <a:rPr lang="en-US" sz="15000">
                <a:solidFill>
                  <a:srgbClr val="01758F"/>
                </a:solidFill>
                <a:latin typeface="+mn-lt"/>
                <a:ea typeface="Sinthya"/>
                <a:cs typeface="Sinthya"/>
                <a:sym typeface="Sinthya"/>
              </a:rPr>
              <a:t>YOU</a:t>
            </a:r>
            <a:r>
              <a:rPr sz="8000">
                <a:solidFill>
                  <a:srgbClr val="01758F"/>
                </a:solidFill>
                <a:latin typeface="Sinthya"/>
                <a:ea typeface="Sinthya"/>
                <a:cs typeface="Sinthya"/>
                <a:sym typeface="Sinthya"/>
              </a:rPr>
              <a:t> </a:t>
            </a:r>
            <a:r>
              <a:rPr sz="8000" cap="all">
                <a:solidFill>
                  <a:schemeClr val="tx2">
                    <a:lumMod val="50000"/>
                  </a:schemeClr>
                </a:solidFill>
              </a:rPr>
              <a:t>prefer?</a:t>
            </a:r>
            <a:r>
              <a:rPr sz="8000">
                <a:solidFill>
                  <a:schemeClr val="tx2">
                    <a:lumMod val="50000"/>
                  </a:schemeClr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27" name="Created Vitamin C (Ascorbic Acid)"/>
          <p:cNvSpPr txBox="1"/>
          <p:nvPr/>
        </p:nvSpPr>
        <p:spPr>
          <a:xfrm>
            <a:off x="4306876" y="10910034"/>
            <a:ext cx="665231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4500"/>
              </a:spcBef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b="1">
                <a:solidFill>
                  <a:schemeClr val="tx2">
                    <a:lumMod val="50000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rPr>
              <a:t>Created Vitamin C</a:t>
            </a:r>
            <a:br>
              <a:rPr>
                <a:solidFill>
                  <a:schemeClr val="tx2">
                    <a:lumMod val="50000"/>
                  </a:schemeClr>
                </a:solidFill>
              </a:rPr>
            </a:br>
            <a:r>
              <a:rPr>
                <a:solidFill>
                  <a:schemeClr val="tx2">
                    <a:lumMod val="50000"/>
                  </a:schemeClr>
                </a:solidFill>
              </a:rPr>
              <a:t>(Ascorbic Acid)</a:t>
            </a:r>
          </a:p>
        </p:txBody>
      </p:sp>
      <p:sp>
        <p:nvSpPr>
          <p:cNvPr id="128" name="Whole Food Sourced"/>
          <p:cNvSpPr txBox="1"/>
          <p:nvPr/>
        </p:nvSpPr>
        <p:spPr>
          <a:xfrm>
            <a:off x="13207099" y="11337990"/>
            <a:ext cx="6957923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4500"/>
              </a:spcBef>
              <a:defRPr sz="5000" b="1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r>
              <a:rPr>
                <a:solidFill>
                  <a:schemeClr val="tx2">
                    <a:lumMod val="50000"/>
                  </a:schemeClr>
                </a:solidFill>
              </a:rPr>
              <a:t>Whole Food Sourced </a:t>
            </a:r>
            <a:endParaRPr>
              <a:solidFill>
                <a:schemeClr val="tx2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29" name="Rectangle"/>
          <p:cNvSpPr/>
          <p:nvPr/>
        </p:nvSpPr>
        <p:spPr>
          <a:xfrm>
            <a:off x="2700381" y="3914833"/>
            <a:ext cx="18983238" cy="6398572"/>
          </a:xfrm>
          <a:prstGeom prst="rect">
            <a:avLst/>
          </a:prstGeom>
          <a:solidFill>
            <a:schemeClr val="accent1">
              <a:hueOff val="-1319871"/>
              <a:satOff val="-3448"/>
              <a:lumOff val="4996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57" y="4174925"/>
            <a:ext cx="15237843" cy="5366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_Artboard 4 copy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But, Unlike Weight Loss, with Vitamins, There’s Been Little to No True Innovation in 60 Years!"/>
          <p:cNvSpPr txBox="1"/>
          <p:nvPr/>
        </p:nvSpPr>
        <p:spPr>
          <a:xfrm>
            <a:off x="1700406" y="3124199"/>
            <a:ext cx="20983187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t>But, Unlike Weight Loss,</a:t>
            </a:r>
            <a:br/>
            <a:r>
              <a:t>with Vitamins, There’s Been Little to No True Innovation</a:t>
            </a:r>
            <a:br/>
            <a:r>
              <a:t>in 60 Years!</a:t>
            </a: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defRPr sz="115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endParaRPr sz="1200" b="1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_Artboard 6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EADING  Innovation"/>
          <p:cNvSpPr txBox="1">
            <a:spLocks noGrp="1"/>
          </p:cNvSpPr>
          <p:nvPr>
            <p:ph type="title"/>
          </p:nvPr>
        </p:nvSpPr>
        <p:spPr>
          <a:xfrm>
            <a:off x="-70175" y="-339913"/>
            <a:ext cx="24903306" cy="4430830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algn="ctr" defTabSz="825500">
              <a:lnSpc>
                <a:spcPct val="100000"/>
              </a:lnSpc>
              <a:defRPr sz="5400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0000" cap="all">
                <a:solidFill>
                  <a:schemeClr val="tx2">
                    <a:lumMod val="50000"/>
                  </a:schemeClr>
                </a:solidFill>
              </a:rPr>
              <a:t>LEADING</a:t>
            </a:r>
            <a:r>
              <a:rPr sz="8000" cap="all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15000">
                <a:solidFill>
                  <a:srgbClr val="01758F"/>
                </a:solidFill>
                <a:latin typeface="Superior Title Bold Italic" pitchFamily="2" charset="77"/>
                <a:ea typeface="Sinthya"/>
                <a:cs typeface="Sinthya"/>
                <a:sym typeface="Sinthya"/>
              </a:rPr>
              <a:t>Innovation</a:t>
            </a:r>
            <a:endParaRPr sz="15000">
              <a:solidFill>
                <a:srgbClr val="01758F"/>
              </a:solidFill>
              <a:latin typeface="Superior Title Bold Italic" pitchFamily="2" charset="77"/>
              <a:ea typeface="Sinthya"/>
              <a:cs typeface="Sinthya"/>
              <a:sym typeface="Sinthya"/>
            </a:endParaRPr>
          </a:p>
        </p:txBody>
      </p:sp>
      <p:sp>
        <p:nvSpPr>
          <p:cNvPr id="138" name="Grass Fed Whey Protein…"/>
          <p:cNvSpPr txBox="1"/>
          <p:nvPr/>
        </p:nvSpPr>
        <p:spPr>
          <a:xfrm>
            <a:off x="6296025" y="3434834"/>
            <a:ext cx="11458702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03249" indent="-603249" algn="l" defTabSz="825500">
              <a:buSzPct val="88000"/>
              <a:buChar char="•"/>
              <a:defRPr sz="8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Grass Fed Whey Protein</a:t>
            </a:r>
          </a:p>
          <a:p>
            <a:pPr marL="603249" indent="-603249" algn="l" defTabSz="825500">
              <a:buSzPct val="88000"/>
              <a:buChar char="•"/>
              <a:defRPr sz="8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Intermittent Fasting </a:t>
            </a:r>
          </a:p>
          <a:p>
            <a:pPr marL="603249" indent="-603249" algn="l" defTabSz="825500">
              <a:buSzPct val="88000"/>
              <a:buChar char="•"/>
              <a:defRPr sz="8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Adaptogens </a:t>
            </a:r>
          </a:p>
          <a:p>
            <a:pPr marL="603249" indent="-603249" algn="l" defTabSz="825500">
              <a:buSzPct val="88000"/>
              <a:buChar char="•"/>
              <a:defRPr sz="8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Liquid Collagen </a:t>
            </a:r>
          </a:p>
          <a:p>
            <a:pPr marL="603249" indent="-603249" algn="l" defTabSz="825500">
              <a:buSzPct val="88000"/>
              <a:buChar char="•"/>
              <a:defRPr sz="8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NAD</a:t>
            </a:r>
          </a:p>
        </p:txBody>
      </p:sp>
      <p:sp>
        <p:nvSpPr>
          <p:cNvPr id="139" name="Simple. Proven. Natural."/>
          <p:cNvSpPr txBox="1"/>
          <p:nvPr/>
        </p:nvSpPr>
        <p:spPr>
          <a:xfrm>
            <a:off x="6397092" y="10744625"/>
            <a:ext cx="11503149" cy="1986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78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n-lt"/>
                <a:ea typeface="+mn-ea"/>
                <a:cs typeface="+mn-cs"/>
                <a:sym typeface="SuperiorTitle-Bold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Simple. Proven. Natural.</a:t>
            </a:r>
          </a:p>
          <a:p>
            <a:pPr algn="l" defTabSz="825500">
              <a:defRPr sz="6000" cap="all" spc="599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Thin"/>
                <a:ea typeface="Proxima Nova Thin"/>
                <a:cs typeface="Proxima Nova Thin"/>
                <a:sym typeface="Proxima Nova Thin"/>
              </a:defRPr>
            </a:pPr>
            <a:r>
              <a:rPr>
                <a:solidFill>
                  <a:schemeClr val="tx2">
                    <a:lumMod val="50000"/>
                  </a:schemeClr>
                </a:solidFill>
              </a:rPr>
              <a:t> </a:t>
            </a:r>
            <a:endParaRPr sz="1200" spc="119">
              <a:solidFill>
                <a:schemeClr val="tx2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40.png" descr="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Rectangle"/>
          <p:cNvSpPr/>
          <p:nvPr/>
        </p:nvSpPr>
        <p:spPr>
          <a:xfrm rot="10800000" flipH="1">
            <a:off x="-62459" y="-209656"/>
            <a:ext cx="24508918" cy="14135312"/>
          </a:xfrm>
          <a:prstGeom prst="rect">
            <a:avLst/>
          </a:prstGeom>
          <a:gradFill>
            <a:gsLst>
              <a:gs pos="0">
                <a:srgbClr val="01758F">
                  <a:alpha val="0"/>
                </a:srgbClr>
              </a:gs>
              <a:gs pos="100000">
                <a:srgbClr val="01758F">
                  <a:alpha val="7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42" name="Rectangle"/>
          <p:cNvSpPr/>
          <p:nvPr/>
        </p:nvSpPr>
        <p:spPr>
          <a:xfrm>
            <a:off x="-62459" y="-19156"/>
            <a:ext cx="24508918" cy="13888059"/>
          </a:xfrm>
          <a:prstGeom prst="rect">
            <a:avLst/>
          </a:prstGeom>
          <a:gradFill>
            <a:gsLst>
              <a:gs pos="0">
                <a:srgbClr val="01758F">
                  <a:alpha val="0"/>
                </a:srgbClr>
              </a:gs>
              <a:gs pos="100000">
                <a:srgbClr val="01758F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+mj-lt"/>
                <a:ea typeface="+mj-ea"/>
                <a:cs typeface="+mj-cs"/>
                <a:sym typeface="Helvetica Neue Medium"/>
              </a:defRPr>
            </a:pPr>
            <a:endParaRPr/>
          </a:p>
        </p:txBody>
      </p:sp>
      <p:sp>
        <p:nvSpPr>
          <p:cNvPr id="144" name="WHY NATURAL VITAMINS Now? ?"/>
          <p:cNvSpPr txBox="1"/>
          <p:nvPr/>
        </p:nvSpPr>
        <p:spPr>
          <a:xfrm>
            <a:off x="-4866" y="582771"/>
            <a:ext cx="24393733" cy="259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4500"/>
              </a:spcBef>
              <a:defRPr sz="10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 Light"/>
                <a:ea typeface="Proxima Nova Light"/>
                <a:cs typeface="Proxima Nova Light"/>
                <a:sym typeface="Proxima Nova Light"/>
              </a:defRPr>
            </a:pPr>
            <a:r>
              <a:rPr sz="8000">
                <a:latin typeface="Proxima Nova"/>
                <a:ea typeface="Proxima Nova"/>
                <a:cs typeface="Proxima Nova"/>
                <a:sym typeface="Proxima Nova"/>
              </a:rPr>
              <a:t>WHY NATURAL VITAMINS</a:t>
            </a:r>
            <a:r>
              <a:rPr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12500">
                <a:solidFill>
                  <a:srgbClr val="8ADAEE"/>
                </a:solidFill>
                <a:latin typeface="+mn-lt"/>
                <a:ea typeface="Sinthya"/>
                <a:cs typeface="Sinthya"/>
                <a:sym typeface="Sinthya"/>
              </a:rPr>
              <a:t>NOW</a:t>
            </a:r>
            <a:r>
              <a:t>? </a:t>
            </a:r>
            <a:r>
              <a:rPr sz="17500">
                <a:solidFill>
                  <a:srgbClr val="9E5DC1"/>
                </a:solidFill>
                <a:latin typeface="Sinthya"/>
                <a:ea typeface="Sinthya"/>
                <a:cs typeface="Sinthya"/>
                <a:sym typeface="Sinthya"/>
              </a:rPr>
              <a:t>?</a:t>
            </a:r>
          </a:p>
        </p:txBody>
      </p:sp>
      <p:sp>
        <p:nvSpPr>
          <p:cNvPr id="146" name="The global natural vitamins market is projected to reach 16B by 2030.…"/>
          <p:cNvSpPr txBox="1"/>
          <p:nvPr/>
        </p:nvSpPr>
        <p:spPr>
          <a:xfrm>
            <a:off x="1094886" y="3778357"/>
            <a:ext cx="22194228" cy="702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The global natural vitamins market is projected to reach 16B by 2030.</a:t>
            </a: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Plant-based vitamins accounted for more than 30% of the market share in 2021.</a:t>
            </a: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Consumers are increasingly perceiving natural products as safer and more sustainable versus synthetic. </a:t>
            </a: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endParaRPr>
              <a:solidFill>
                <a:srgbClr val="000000"/>
              </a:solidFill>
            </a:endParaRPr>
          </a:p>
          <a:p>
            <a:pPr defTabSz="825500">
              <a:defRPr sz="5000">
                <a:solidFill>
                  <a:schemeClr val="accent1">
                    <a:hueOff val="-1319871"/>
                    <a:satOff val="-3448"/>
                    <a:lumOff val="49967"/>
                  </a:schemeClr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t>There’s a seismic market shift towards wellness culture, holistic health, whole food-based solutions, and transparency in product ingredients.</a:t>
            </a:r>
            <a:endParaRPr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uraPlant-3.jpg" descr="A bottle of pills with a white cap&#10;&#10;Description automatically generate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9149"/>
            <a:ext cx="24383999" cy="13697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5" name="Group"/>
          <p:cNvGrpSpPr/>
          <p:nvPr/>
        </p:nvGrpSpPr>
        <p:grpSpPr>
          <a:xfrm>
            <a:off x="11969702" y="4348155"/>
            <a:ext cx="10132641" cy="3149160"/>
            <a:chOff x="0" y="0"/>
            <a:chExt cx="10132639" cy="3149158"/>
          </a:xfrm>
        </p:grpSpPr>
        <p:sp>
          <p:nvSpPr>
            <p:cNvPr id="152" name="Tm"/>
            <p:cNvSpPr txBox="1"/>
            <p:nvPr/>
          </p:nvSpPr>
          <p:spPr>
            <a:xfrm>
              <a:off x="8979249" y="1004833"/>
              <a:ext cx="1153391" cy="902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lnSpc>
                  <a:spcPct val="90000"/>
                </a:lnSpc>
                <a:spcBef>
                  <a:spcPts val="1400"/>
                </a:spcBef>
                <a:defRPr sz="4000" cap="all">
                  <a:solidFill>
                    <a:srgbClr val="364022"/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t>Tm</a:t>
              </a:r>
            </a:p>
          </p:txBody>
        </p:sp>
        <p:sp>
          <p:nvSpPr>
            <p:cNvPr id="153" name="INTRODUCING"/>
            <p:cNvSpPr txBox="1"/>
            <p:nvPr/>
          </p:nvSpPr>
          <p:spPr>
            <a:xfrm>
              <a:off x="640572" y="0"/>
              <a:ext cx="8179765" cy="1081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>
                <a:lnSpc>
                  <a:spcPct val="90000"/>
                </a:lnSpc>
                <a:spcBef>
                  <a:spcPts val="1400"/>
                </a:spcBef>
                <a:defRPr sz="6000" spc="1500">
                  <a:solidFill>
                    <a:schemeClr val="accent1">
                      <a:hueOff val="-1319871"/>
                      <a:satOff val="-3448"/>
                      <a:lumOff val="49967"/>
                    </a:schemeClr>
                  </a:solidFill>
                  <a:latin typeface="Proxima Nova"/>
                  <a:ea typeface="Proxima Nova"/>
                  <a:cs typeface="Proxima Nova"/>
                  <a:sym typeface="Proxima Nova"/>
                </a:defRPr>
              </a:lvl1pPr>
            </a:lstStyle>
            <a:p>
              <a:r>
                <a:t>INTRODUCING</a:t>
              </a:r>
            </a:p>
          </p:txBody>
        </p:sp>
        <p:sp>
          <p:nvSpPr>
            <p:cNvPr id="154" name="PuraPlant 21"/>
            <p:cNvSpPr txBox="1"/>
            <p:nvPr/>
          </p:nvSpPr>
          <p:spPr>
            <a:xfrm>
              <a:off x="0" y="1138826"/>
              <a:ext cx="9460910" cy="2010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>
                <a:lnSpc>
                  <a:spcPct val="70000"/>
                </a:lnSpc>
                <a:defRPr sz="12000">
                  <a:solidFill>
                    <a:srgbClr val="364022"/>
                  </a:solidFill>
                  <a:latin typeface="+mn-lt"/>
                  <a:ea typeface="+mn-ea"/>
                  <a:cs typeface="+mn-cs"/>
                  <a:sym typeface="SuperiorTitle-Bold"/>
                </a:defRPr>
              </a:pPr>
              <a:r>
                <a:rPr err="1">
                  <a:solidFill>
                    <a:schemeClr val="bg1"/>
                  </a:solidFill>
                </a:rPr>
                <a:t>PuraPlant</a:t>
              </a:r>
              <a:r>
                <a:rPr>
                  <a:solidFill>
                    <a:schemeClr val="bg1"/>
                  </a:solidFill>
                </a:rPr>
                <a:t> 21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/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F2F2F2"/>
      </a:lt2>
      <a:accent1>
        <a:srgbClr val="00A2FF"/>
      </a:accent1>
      <a:accent2>
        <a:srgbClr val="808183"/>
      </a:accent2>
      <a:accent3>
        <a:srgbClr val="4097AA"/>
      </a:accent3>
      <a:accent4>
        <a:srgbClr val="F4CE93"/>
      </a:accent4>
      <a:accent5>
        <a:srgbClr val="D6BEC9"/>
      </a:accent5>
      <a:accent6>
        <a:srgbClr val="D1D4BD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Medium"/>
        <a:ea typeface="Helvetica Neue Medium"/>
        <a:cs typeface="Helvetica Neue Medium"/>
      </a:majorFont>
      <a:minorFont>
        <a:latin typeface="SuperiorTitle-Bold"/>
        <a:ea typeface="SuperiorTitle-Bold"/>
        <a:cs typeface="SuperiorTitle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-1319871"/>
                <a:satOff val="-3448"/>
                <a:lumOff val="49967"/>
              </a:schemeClr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F2F2F2"/>
      </a:lt2>
      <a:accent1>
        <a:srgbClr val="00A2FF"/>
      </a:accent1>
      <a:accent2>
        <a:srgbClr val="808183"/>
      </a:accent2>
      <a:accent3>
        <a:srgbClr val="4097AA"/>
      </a:accent3>
      <a:accent4>
        <a:srgbClr val="F4CE93"/>
      </a:accent4>
      <a:accent5>
        <a:srgbClr val="D6BEC9"/>
      </a:accent5>
      <a:accent6>
        <a:srgbClr val="D1D4BD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Medium"/>
        <a:ea typeface="Helvetica Neue Medium"/>
        <a:cs typeface="Helvetica Neue Medium"/>
      </a:majorFont>
      <a:minorFont>
        <a:latin typeface="SuperiorTitle-Bold"/>
        <a:ea typeface="SuperiorTitle-Bold"/>
        <a:cs typeface="SuperiorTitle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1">
                <a:hueOff val="-1319871"/>
                <a:satOff val="-3448"/>
                <a:lumOff val="49967"/>
              </a:schemeClr>
            </a:solidFill>
            <a:effectLst/>
            <a:uFillTx/>
            <a:latin typeface="+mj-lt"/>
            <a:ea typeface="+mj-ea"/>
            <a:cs typeface="+mj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D339DCA66C274DBA991DD55781B366" ma:contentTypeVersion="17" ma:contentTypeDescription="Create a new document." ma:contentTypeScope="" ma:versionID="a059f4ef0152eee4fbcecbc67b164458">
  <xsd:schema xmlns:xsd="http://www.w3.org/2001/XMLSchema" xmlns:xs="http://www.w3.org/2001/XMLSchema" xmlns:p="http://schemas.microsoft.com/office/2006/metadata/properties" xmlns:ns2="83b3586a-9508-4a8e-9e0e-ce533303f869" xmlns:ns3="70a5196b-6356-46c9-bdce-a34a456681c6" targetNamespace="http://schemas.microsoft.com/office/2006/metadata/properties" ma:root="true" ma:fieldsID="0abc2f11d1f85e9e34a40681afe1b389" ns2:_="" ns3:_="">
    <xsd:import namespace="83b3586a-9508-4a8e-9e0e-ce533303f869"/>
    <xsd:import namespace="70a5196b-6356-46c9-bdce-a34a456681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3586a-9508-4a8e-9e0e-ce533303f8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5196b-6356-46c9-bdce-a34a456681c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7bd011-83ce-4794-9f1b-9b8d16fddc1a}" ma:internalName="TaxCatchAll" ma:showField="CatchAllData" ma:web="70a5196b-6356-46c9-bdce-a34a456681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C398CE-C0D4-4C4D-8186-790DC3EBCE89}">
  <ds:schemaRefs>
    <ds:schemaRef ds:uri="70a5196b-6356-46c9-bdce-a34a456681c6"/>
    <ds:schemaRef ds:uri="83b3586a-9508-4a8e-9e0e-ce533303f8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0B10DD-97DE-4D19-8E2E-1B482D5B64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21_BasicWhite</vt:lpstr>
      <vt:lpstr>PowerPoint Presentation</vt:lpstr>
      <vt:lpstr>PowerPoint Presentation</vt:lpstr>
      <vt:lpstr>PowerPoint Presentation</vt:lpstr>
      <vt:lpstr>WE  Needed to fortify our foods </vt:lpstr>
      <vt:lpstr>WHICH SOURCE WOULD YOU prefer? </vt:lpstr>
      <vt:lpstr>PowerPoint Presentation</vt:lpstr>
      <vt:lpstr>LEADING  Innovation</vt:lpstr>
      <vt:lpstr>PowerPoint Presentation</vt:lpstr>
      <vt:lpstr>PowerPoint Presentation</vt:lpstr>
      <vt:lpstr>PowerPoint Presentation</vt:lpstr>
      <vt:lpstr>SYNTHETIC  Vitamins</vt:lpstr>
      <vt:lpstr>NATURALLY SOURCED Vitamins</vt:lpstr>
      <vt:lpstr>LEADING  Innovation</vt:lpstr>
      <vt:lpstr>PowerPoint Presentation</vt:lpstr>
      <vt:lpstr>PowerPoint Presentation</vt:lpstr>
      <vt:lpstr>CLEAN  Label</vt:lpstr>
      <vt:lpstr>PowerPoint Presentation</vt:lpstr>
      <vt:lpstr>PowerPoint Presentation</vt:lpstr>
      <vt:lpstr>Upgrade  Your Vitamins in Two Ways  </vt:lpstr>
      <vt:lpstr>Now with Whole Food Vitamins. </vt:lpstr>
      <vt:lpstr>FEATURING  Premium Whey Protein</vt:lpstr>
      <vt:lpstr>PowerPoint Presentation</vt:lpstr>
      <vt:lpstr>PowerPoint Presentation</vt:lpstr>
      <vt:lpstr>A System Built for Success.  </vt:lpstr>
      <vt:lpstr>PowerPoint Presentation</vt:lpstr>
      <vt:lpstr>PREMIUM PROTEIN  Portfolio</vt:lpstr>
      <vt:lpstr>Independent, Scientific Research with</vt:lpstr>
      <vt:lpstr>PEER REVIEWED Publications</vt:lpstr>
      <vt:lpstr>Clinically Proven to…</vt:lpstr>
      <vt:lpstr>PowerPoint Presentation</vt:lpstr>
      <vt:lpstr>Weight Loss (Phase 1)</vt:lpstr>
      <vt:lpstr>Weight Maintenance (Phase 2)</vt:lpstr>
      <vt:lpstr>VISCERAL Fat Loss</vt:lpstr>
      <vt:lpstr>% LEAN BODY Mass</vt:lpstr>
      <vt:lpstr>GUT HEALTH Symptoms</vt:lpstr>
      <vt:lpstr>FEATURED IN Nature Communications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Traci Ramos</dc:creator>
  <cp:revision>61</cp:revision>
  <dcterms:modified xsi:type="dcterms:W3CDTF">2024-12-18T17:01:22Z</dcterms:modified>
</cp:coreProperties>
</file>