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>
      <p:cViewPr>
        <p:scale>
          <a:sx n="60" d="100"/>
          <a:sy n="60" d="100"/>
        </p:scale>
        <p:origin x="400" y="65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53585B"/>
                </a:solidFill>
                <a:latin typeface="ProximaNova-Light"/>
                <a:cs typeface="ProximaNova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44242" y="7727513"/>
            <a:ext cx="5356213" cy="358104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069986" y="0"/>
            <a:ext cx="2034112" cy="358104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5083" y="806646"/>
            <a:ext cx="10970895" cy="1219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00" b="1" i="0">
                <a:solidFill>
                  <a:srgbClr val="53585B"/>
                </a:solidFill>
                <a:latin typeface="Superior Title Bold"/>
                <a:cs typeface="Superior Title 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5083" y="1981476"/>
            <a:ext cx="11047095" cy="7084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53585B"/>
                </a:solidFill>
                <a:latin typeface="ProximaNova-Light"/>
                <a:cs typeface="ProximaNova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g"/><Relationship Id="rId10" Type="http://schemas.openxmlformats.org/officeDocument/2006/relationships/image" Target="../media/image59.png"/><Relationship Id="rId4" Type="http://schemas.openxmlformats.org/officeDocument/2006/relationships/image" Target="../media/image17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17.pn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17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6868" y="3655760"/>
            <a:ext cx="10963275" cy="4330065"/>
          </a:xfrm>
          <a:prstGeom prst="rect">
            <a:avLst/>
          </a:prstGeom>
        </p:spPr>
        <p:txBody>
          <a:bodyPr vert="horz" wrap="square" lIns="0" tIns="281940" rIns="0" bIns="0" rtlCol="0">
            <a:spAutoFit/>
          </a:bodyPr>
          <a:lstStyle/>
          <a:p>
            <a:pPr marL="38100" marR="30480" algn="ctr">
              <a:lnSpc>
                <a:spcPts val="13000"/>
              </a:lnSpc>
              <a:spcBef>
                <a:spcPts val="2220"/>
              </a:spcBef>
            </a:pPr>
            <a:r>
              <a:rPr sz="12500" b="0" spc="-10" dirty="0">
                <a:latin typeface="SuperiorTitle-Medium"/>
                <a:cs typeface="SuperiorTitle-Medium"/>
              </a:rPr>
              <a:t>Sharing </a:t>
            </a:r>
            <a:r>
              <a:rPr sz="12500" b="0" dirty="0">
                <a:latin typeface="SuperiorTitle-Medium"/>
                <a:cs typeface="SuperiorTitle-Medium"/>
              </a:rPr>
              <a:t>Collagen </a:t>
            </a:r>
            <a:r>
              <a:rPr sz="12500" b="0" spc="-10" dirty="0">
                <a:latin typeface="SuperiorTitle-Medium"/>
                <a:cs typeface="SuperiorTitle-Medium"/>
              </a:rPr>
              <a:t>Elixir</a:t>
            </a:r>
            <a:r>
              <a:rPr sz="6900" b="0" spc="-15" baseline="44685" dirty="0">
                <a:latin typeface="ProximaNova-Light"/>
                <a:cs typeface="ProximaNova-Light"/>
              </a:rPr>
              <a:t>™</a:t>
            </a:r>
            <a:endParaRPr sz="6900" baseline="44685">
              <a:latin typeface="ProximaNova-Light"/>
              <a:cs typeface="ProximaNova-Light"/>
            </a:endParaRPr>
          </a:p>
          <a:p>
            <a:pPr algn="ctr">
              <a:lnSpc>
                <a:spcPct val="100000"/>
              </a:lnSpc>
              <a:spcBef>
                <a:spcPts val="1155"/>
              </a:spcBef>
              <a:tabLst>
                <a:tab pos="1962785" algn="l"/>
                <a:tab pos="4047490" algn="l"/>
                <a:tab pos="5923915" algn="l"/>
                <a:tab pos="8518525" algn="l"/>
              </a:tabLst>
            </a:pPr>
            <a:r>
              <a:rPr sz="3850" b="0" spc="-30" dirty="0">
                <a:latin typeface="ProximaNovaT-Thin"/>
                <a:cs typeface="ProximaNovaT-Thin"/>
              </a:rPr>
              <a:t>G</a:t>
            </a:r>
            <a:r>
              <a:rPr sz="3850" b="0" spc="-229" dirty="0">
                <a:latin typeface="ProximaNovaT-Thin"/>
                <a:cs typeface="ProximaNovaT-Thin"/>
              </a:rPr>
              <a:t> </a:t>
            </a:r>
            <a:r>
              <a:rPr sz="3850" b="0" spc="-25" dirty="0">
                <a:latin typeface="ProximaNovaT-Thin"/>
                <a:cs typeface="ProximaNovaT-Thin"/>
              </a:rPr>
              <a:t>L</a:t>
            </a:r>
            <a:r>
              <a:rPr sz="3850" b="0" spc="-390" dirty="0">
                <a:latin typeface="ProximaNovaT-Thin"/>
                <a:cs typeface="ProximaNovaT-Thin"/>
              </a:rPr>
              <a:t> </a:t>
            </a:r>
            <a:r>
              <a:rPr sz="3850" b="0" spc="-35" dirty="0">
                <a:latin typeface="ProximaNovaT-Thin"/>
                <a:cs typeface="ProximaNovaT-Thin"/>
              </a:rPr>
              <a:t>O</a:t>
            </a:r>
            <a:r>
              <a:rPr sz="3850" b="0" spc="-305" dirty="0">
                <a:latin typeface="ProximaNovaT-Thin"/>
                <a:cs typeface="ProximaNovaT-Thin"/>
              </a:rPr>
              <a:t> </a:t>
            </a:r>
            <a:r>
              <a:rPr sz="3850" b="0" spc="-50" dirty="0">
                <a:latin typeface="ProximaNovaT-Thin"/>
                <a:cs typeface="ProximaNovaT-Thin"/>
              </a:rPr>
              <a:t>W</a:t>
            </a:r>
            <a:r>
              <a:rPr sz="3850" b="0" dirty="0">
                <a:latin typeface="ProximaNovaT-Thin"/>
                <a:cs typeface="ProximaNovaT-Thin"/>
              </a:rPr>
              <a:t>	</a:t>
            </a:r>
            <a:r>
              <a:rPr sz="3850" b="0" spc="-40" dirty="0">
                <a:latin typeface="ProximaNovaT-Thin"/>
                <a:cs typeface="ProximaNovaT-Thin"/>
              </a:rPr>
              <a:t>W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H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dirty="0">
                <a:latin typeface="ProximaNovaT-Thin"/>
                <a:cs typeface="ProximaNovaT-Thin"/>
              </a:rPr>
              <a:t>I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20" dirty="0">
                <a:latin typeface="ProximaNovaT-Thin"/>
                <a:cs typeface="ProximaNovaT-Thin"/>
              </a:rPr>
              <a:t>L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50" dirty="0">
                <a:latin typeface="ProximaNovaT-Thin"/>
                <a:cs typeface="ProximaNovaT-Thin"/>
              </a:rPr>
              <a:t>E</a:t>
            </a:r>
            <a:r>
              <a:rPr sz="3850" b="0" dirty="0">
                <a:latin typeface="ProximaNovaT-Thin"/>
                <a:cs typeface="ProximaNovaT-Thin"/>
              </a:rPr>
              <a:t>	</a:t>
            </a:r>
            <a:r>
              <a:rPr sz="3850" b="0" spc="-30" dirty="0">
                <a:latin typeface="ProximaNovaT-Thin"/>
                <a:cs typeface="ProximaNovaT-Thin"/>
              </a:rPr>
              <a:t>Y</a:t>
            </a:r>
            <a:r>
              <a:rPr sz="3850" b="0" spc="-390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O</a:t>
            </a:r>
            <a:r>
              <a:rPr sz="3850" b="0" spc="-229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U</a:t>
            </a:r>
            <a:r>
              <a:rPr sz="3850" b="0" spc="-229" dirty="0">
                <a:latin typeface="ProximaNovaT-Thin"/>
                <a:cs typeface="ProximaNovaT-Thin"/>
              </a:rPr>
              <a:t> </a:t>
            </a:r>
            <a:r>
              <a:rPr sz="3850" b="0" spc="-50" dirty="0">
                <a:latin typeface="ProximaNovaT-Thin"/>
                <a:cs typeface="ProximaNovaT-Thin"/>
              </a:rPr>
              <a:t>R</a:t>
            </a:r>
            <a:r>
              <a:rPr sz="3850" b="0" dirty="0">
                <a:latin typeface="ProximaNovaT-Thin"/>
                <a:cs typeface="ProximaNovaT-Thin"/>
              </a:rPr>
              <a:t>	I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N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C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O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M</a:t>
            </a:r>
            <a:r>
              <a:rPr sz="3850" b="0" spc="-235" dirty="0">
                <a:latin typeface="ProximaNovaT-Thin"/>
                <a:cs typeface="ProximaNovaT-Thin"/>
              </a:rPr>
              <a:t> </a:t>
            </a:r>
            <a:r>
              <a:rPr sz="3850" b="0" spc="-50" dirty="0">
                <a:latin typeface="ProximaNovaT-Thin"/>
                <a:cs typeface="ProximaNovaT-Thin"/>
              </a:rPr>
              <a:t>E</a:t>
            </a:r>
            <a:r>
              <a:rPr sz="3850" b="0" dirty="0">
                <a:latin typeface="ProximaNovaT-Thin"/>
                <a:cs typeface="ProximaNovaT-Thin"/>
              </a:rPr>
              <a:t>	</a:t>
            </a:r>
            <a:r>
              <a:rPr sz="3850" b="0" spc="-30" dirty="0">
                <a:latin typeface="ProximaNovaT-Thin"/>
                <a:cs typeface="ProximaNovaT-Thin"/>
              </a:rPr>
              <a:t>G</a:t>
            </a:r>
            <a:r>
              <a:rPr sz="3850" b="0" spc="-229" dirty="0">
                <a:latin typeface="ProximaNovaT-Thin"/>
                <a:cs typeface="ProximaNovaT-Thin"/>
              </a:rPr>
              <a:t> </a:t>
            </a:r>
            <a:r>
              <a:rPr sz="3850" b="0" spc="-30" dirty="0">
                <a:latin typeface="ProximaNovaT-Thin"/>
                <a:cs typeface="ProximaNovaT-Thin"/>
              </a:rPr>
              <a:t>R</a:t>
            </a:r>
            <a:r>
              <a:rPr sz="3850" b="0" spc="-229" dirty="0">
                <a:latin typeface="ProximaNovaT-Thin"/>
                <a:cs typeface="ProximaNovaT-Thin"/>
              </a:rPr>
              <a:t> </a:t>
            </a:r>
            <a:r>
              <a:rPr sz="3850" b="0" spc="-35" dirty="0">
                <a:latin typeface="ProximaNovaT-Thin"/>
                <a:cs typeface="ProximaNovaT-Thin"/>
              </a:rPr>
              <a:t>O</a:t>
            </a:r>
            <a:r>
              <a:rPr sz="3850" b="0" spc="-305" dirty="0">
                <a:latin typeface="ProximaNovaT-Thin"/>
                <a:cs typeface="ProximaNovaT-Thin"/>
              </a:rPr>
              <a:t> </a:t>
            </a:r>
            <a:r>
              <a:rPr sz="3850" b="0" spc="-40" dirty="0">
                <a:latin typeface="ProximaNovaT-Thin"/>
                <a:cs typeface="ProximaNovaT-Thin"/>
              </a:rPr>
              <a:t>W</a:t>
            </a:r>
            <a:r>
              <a:rPr sz="3850" b="0" spc="-229" dirty="0">
                <a:latin typeface="ProximaNovaT-Thin"/>
                <a:cs typeface="ProximaNovaT-Thin"/>
              </a:rPr>
              <a:t> </a:t>
            </a:r>
            <a:r>
              <a:rPr sz="3850" b="0" spc="-50" dirty="0">
                <a:latin typeface="ProximaNovaT-Thin"/>
                <a:cs typeface="ProximaNovaT-Thin"/>
              </a:rPr>
              <a:t>S</a:t>
            </a:r>
            <a:endParaRPr sz="3850">
              <a:latin typeface="ProximaNovaT-Thin"/>
              <a:cs typeface="ProximaNovaT-Thi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52957" y="2261761"/>
            <a:ext cx="1031240" cy="1176020"/>
          </a:xfrm>
          <a:custGeom>
            <a:avLst/>
            <a:gdLst/>
            <a:ahLst/>
            <a:cxnLst/>
            <a:rect l="l" t="t" r="r" b="b"/>
            <a:pathLst>
              <a:path w="1031240" h="1176020">
                <a:moveTo>
                  <a:pt x="690968" y="1140142"/>
                </a:moveTo>
                <a:lnTo>
                  <a:pt x="662774" y="1140142"/>
                </a:lnTo>
                <a:lnTo>
                  <a:pt x="662774" y="1145032"/>
                </a:lnTo>
                <a:lnTo>
                  <a:pt x="674306" y="1145032"/>
                </a:lnTo>
                <a:lnTo>
                  <a:pt x="674306" y="1176020"/>
                </a:lnTo>
                <a:lnTo>
                  <a:pt x="679424" y="1176020"/>
                </a:lnTo>
                <a:lnTo>
                  <a:pt x="679424" y="1145032"/>
                </a:lnTo>
                <a:lnTo>
                  <a:pt x="690968" y="1145032"/>
                </a:lnTo>
                <a:lnTo>
                  <a:pt x="690968" y="1140142"/>
                </a:lnTo>
                <a:close/>
              </a:path>
              <a:path w="1031240" h="1176020">
                <a:moveTo>
                  <a:pt x="735228" y="1140142"/>
                </a:moveTo>
                <a:lnTo>
                  <a:pt x="729869" y="1140142"/>
                </a:lnTo>
                <a:lnTo>
                  <a:pt x="717169" y="1159827"/>
                </a:lnTo>
                <a:lnTo>
                  <a:pt x="704354" y="1140142"/>
                </a:lnTo>
                <a:lnTo>
                  <a:pt x="698893" y="1140142"/>
                </a:lnTo>
                <a:lnTo>
                  <a:pt x="698893" y="1176020"/>
                </a:lnTo>
                <a:lnTo>
                  <a:pt x="704011" y="1176020"/>
                </a:lnTo>
                <a:lnTo>
                  <a:pt x="704011" y="1148511"/>
                </a:lnTo>
                <a:lnTo>
                  <a:pt x="716699" y="1167968"/>
                </a:lnTo>
                <a:lnTo>
                  <a:pt x="717397" y="1167968"/>
                </a:lnTo>
                <a:lnTo>
                  <a:pt x="730211" y="1148511"/>
                </a:lnTo>
                <a:lnTo>
                  <a:pt x="730211" y="1176020"/>
                </a:lnTo>
                <a:lnTo>
                  <a:pt x="735228" y="1176020"/>
                </a:lnTo>
                <a:lnTo>
                  <a:pt x="735228" y="1140142"/>
                </a:lnTo>
                <a:close/>
              </a:path>
              <a:path w="1031240" h="1176020">
                <a:moveTo>
                  <a:pt x="1031049" y="317500"/>
                </a:moveTo>
                <a:lnTo>
                  <a:pt x="1014857" y="283413"/>
                </a:lnTo>
                <a:lnTo>
                  <a:pt x="1014857" y="325120"/>
                </a:lnTo>
                <a:lnTo>
                  <a:pt x="1014641" y="850900"/>
                </a:lnTo>
                <a:lnTo>
                  <a:pt x="1000569" y="823823"/>
                </a:lnTo>
                <a:lnTo>
                  <a:pt x="1000569" y="859790"/>
                </a:lnTo>
                <a:lnTo>
                  <a:pt x="992466" y="855116"/>
                </a:lnTo>
                <a:lnTo>
                  <a:pt x="992466" y="873760"/>
                </a:lnTo>
                <a:lnTo>
                  <a:pt x="992162" y="873772"/>
                </a:lnTo>
                <a:lnTo>
                  <a:pt x="992162" y="890270"/>
                </a:lnTo>
                <a:lnTo>
                  <a:pt x="537425" y="1153160"/>
                </a:lnTo>
                <a:lnTo>
                  <a:pt x="538226" y="1151890"/>
                </a:lnTo>
                <a:lnTo>
                  <a:pt x="543064" y="1144270"/>
                </a:lnTo>
                <a:lnTo>
                  <a:pt x="562381" y="1113790"/>
                </a:lnTo>
                <a:lnTo>
                  <a:pt x="583222" y="1073150"/>
                </a:lnTo>
                <a:lnTo>
                  <a:pt x="599821" y="1029970"/>
                </a:lnTo>
                <a:lnTo>
                  <a:pt x="612000" y="985520"/>
                </a:lnTo>
                <a:lnTo>
                  <a:pt x="619607" y="939800"/>
                </a:lnTo>
                <a:lnTo>
                  <a:pt x="622503" y="894080"/>
                </a:lnTo>
                <a:lnTo>
                  <a:pt x="621030" y="845820"/>
                </a:lnTo>
                <a:lnTo>
                  <a:pt x="615543" y="800100"/>
                </a:lnTo>
                <a:lnTo>
                  <a:pt x="606310" y="760818"/>
                </a:lnTo>
                <a:lnTo>
                  <a:pt x="606310" y="894080"/>
                </a:lnTo>
                <a:lnTo>
                  <a:pt x="602386" y="947420"/>
                </a:lnTo>
                <a:lnTo>
                  <a:pt x="591870" y="999490"/>
                </a:lnTo>
                <a:lnTo>
                  <a:pt x="575056" y="1050290"/>
                </a:lnTo>
                <a:lnTo>
                  <a:pt x="552183" y="1098550"/>
                </a:lnTo>
                <a:lnTo>
                  <a:pt x="523532" y="1144270"/>
                </a:lnTo>
                <a:lnTo>
                  <a:pt x="523532" y="618490"/>
                </a:lnTo>
                <a:lnTo>
                  <a:pt x="550964" y="671830"/>
                </a:lnTo>
                <a:lnTo>
                  <a:pt x="577494" y="728980"/>
                </a:lnTo>
                <a:lnTo>
                  <a:pt x="599668" y="803910"/>
                </a:lnTo>
                <a:lnTo>
                  <a:pt x="604913" y="847090"/>
                </a:lnTo>
                <a:lnTo>
                  <a:pt x="606310" y="894080"/>
                </a:lnTo>
                <a:lnTo>
                  <a:pt x="606310" y="760818"/>
                </a:lnTo>
                <a:lnTo>
                  <a:pt x="605993" y="759460"/>
                </a:lnTo>
                <a:lnTo>
                  <a:pt x="592340" y="722630"/>
                </a:lnTo>
                <a:lnTo>
                  <a:pt x="591820" y="721360"/>
                </a:lnTo>
                <a:lnTo>
                  <a:pt x="592531" y="721360"/>
                </a:lnTo>
                <a:lnTo>
                  <a:pt x="618210" y="753110"/>
                </a:lnTo>
                <a:lnTo>
                  <a:pt x="648919" y="781050"/>
                </a:lnTo>
                <a:lnTo>
                  <a:pt x="684872" y="808990"/>
                </a:lnTo>
                <a:lnTo>
                  <a:pt x="726313" y="834390"/>
                </a:lnTo>
                <a:lnTo>
                  <a:pt x="768045" y="854710"/>
                </a:lnTo>
                <a:lnTo>
                  <a:pt x="811568" y="871220"/>
                </a:lnTo>
                <a:lnTo>
                  <a:pt x="856437" y="882650"/>
                </a:lnTo>
                <a:lnTo>
                  <a:pt x="902258" y="890270"/>
                </a:lnTo>
                <a:lnTo>
                  <a:pt x="948613" y="892810"/>
                </a:lnTo>
                <a:lnTo>
                  <a:pt x="959510" y="891540"/>
                </a:lnTo>
                <a:lnTo>
                  <a:pt x="970394" y="891540"/>
                </a:lnTo>
                <a:lnTo>
                  <a:pt x="981278" y="890270"/>
                </a:lnTo>
                <a:lnTo>
                  <a:pt x="992162" y="890270"/>
                </a:lnTo>
                <a:lnTo>
                  <a:pt x="992162" y="873772"/>
                </a:lnTo>
                <a:lnTo>
                  <a:pt x="938872" y="875030"/>
                </a:lnTo>
                <a:lnTo>
                  <a:pt x="885583" y="871220"/>
                </a:lnTo>
                <a:lnTo>
                  <a:pt x="833272" y="861060"/>
                </a:lnTo>
                <a:lnTo>
                  <a:pt x="782612" y="843280"/>
                </a:lnTo>
                <a:lnTo>
                  <a:pt x="734288" y="820420"/>
                </a:lnTo>
                <a:lnTo>
                  <a:pt x="694296" y="795020"/>
                </a:lnTo>
                <a:lnTo>
                  <a:pt x="659663" y="769620"/>
                </a:lnTo>
                <a:lnTo>
                  <a:pt x="630161" y="741680"/>
                </a:lnTo>
                <a:lnTo>
                  <a:pt x="605574" y="712470"/>
                </a:lnTo>
                <a:lnTo>
                  <a:pt x="569366" y="660400"/>
                </a:lnTo>
                <a:lnTo>
                  <a:pt x="542607" y="618490"/>
                </a:lnTo>
                <a:lnTo>
                  <a:pt x="537806" y="610870"/>
                </a:lnTo>
                <a:lnTo>
                  <a:pt x="992466" y="873760"/>
                </a:lnTo>
                <a:lnTo>
                  <a:pt x="992466" y="855116"/>
                </a:lnTo>
                <a:lnTo>
                  <a:pt x="570014" y="610870"/>
                </a:lnTo>
                <a:lnTo>
                  <a:pt x="545858" y="596900"/>
                </a:lnTo>
                <a:lnTo>
                  <a:pt x="604888" y="599440"/>
                </a:lnTo>
                <a:lnTo>
                  <a:pt x="667664" y="604520"/>
                </a:lnTo>
                <a:lnTo>
                  <a:pt x="705319" y="610870"/>
                </a:lnTo>
                <a:lnTo>
                  <a:pt x="743940" y="623570"/>
                </a:lnTo>
                <a:lnTo>
                  <a:pt x="783793" y="640080"/>
                </a:lnTo>
                <a:lnTo>
                  <a:pt x="825182" y="662940"/>
                </a:lnTo>
                <a:lnTo>
                  <a:pt x="869594" y="692150"/>
                </a:lnTo>
                <a:lnTo>
                  <a:pt x="909751" y="727710"/>
                </a:lnTo>
                <a:lnTo>
                  <a:pt x="945248" y="768350"/>
                </a:lnTo>
                <a:lnTo>
                  <a:pt x="975664" y="811530"/>
                </a:lnTo>
                <a:lnTo>
                  <a:pt x="1000569" y="859790"/>
                </a:lnTo>
                <a:lnTo>
                  <a:pt x="1000569" y="823823"/>
                </a:lnTo>
                <a:lnTo>
                  <a:pt x="968425" y="772160"/>
                </a:lnTo>
                <a:lnTo>
                  <a:pt x="939622" y="736600"/>
                </a:lnTo>
                <a:lnTo>
                  <a:pt x="907364" y="703580"/>
                </a:lnTo>
                <a:lnTo>
                  <a:pt x="871880" y="674370"/>
                </a:lnTo>
                <a:lnTo>
                  <a:pt x="833437" y="648970"/>
                </a:lnTo>
                <a:lnTo>
                  <a:pt x="790511" y="626110"/>
                </a:lnTo>
                <a:lnTo>
                  <a:pt x="749071" y="608330"/>
                </a:lnTo>
                <a:lnTo>
                  <a:pt x="712838" y="596900"/>
                </a:lnTo>
                <a:lnTo>
                  <a:pt x="708812" y="595630"/>
                </a:lnTo>
                <a:lnTo>
                  <a:pt x="669467" y="589280"/>
                </a:lnTo>
                <a:lnTo>
                  <a:pt x="668058" y="588010"/>
                </a:lnTo>
                <a:lnTo>
                  <a:pt x="669391" y="588010"/>
                </a:lnTo>
                <a:lnTo>
                  <a:pt x="708736" y="581660"/>
                </a:lnTo>
                <a:lnTo>
                  <a:pt x="712762" y="580390"/>
                </a:lnTo>
                <a:lnTo>
                  <a:pt x="748995" y="568960"/>
                </a:lnTo>
                <a:lnTo>
                  <a:pt x="790435" y="551180"/>
                </a:lnTo>
                <a:lnTo>
                  <a:pt x="833348" y="528320"/>
                </a:lnTo>
                <a:lnTo>
                  <a:pt x="871893" y="502920"/>
                </a:lnTo>
                <a:lnTo>
                  <a:pt x="907453" y="473710"/>
                </a:lnTo>
                <a:lnTo>
                  <a:pt x="939774" y="440690"/>
                </a:lnTo>
                <a:lnTo>
                  <a:pt x="968616" y="405130"/>
                </a:lnTo>
                <a:lnTo>
                  <a:pt x="993724" y="365760"/>
                </a:lnTo>
                <a:lnTo>
                  <a:pt x="1014857" y="325120"/>
                </a:lnTo>
                <a:lnTo>
                  <a:pt x="1014857" y="283413"/>
                </a:lnTo>
                <a:lnTo>
                  <a:pt x="1008291" y="278130"/>
                </a:lnTo>
                <a:lnTo>
                  <a:pt x="1000429" y="273583"/>
                </a:lnTo>
                <a:lnTo>
                  <a:pt x="1000429" y="317500"/>
                </a:lnTo>
                <a:lnTo>
                  <a:pt x="975525" y="365760"/>
                </a:lnTo>
                <a:lnTo>
                  <a:pt x="945121" y="408940"/>
                </a:lnTo>
                <a:lnTo>
                  <a:pt x="909637" y="449580"/>
                </a:lnTo>
                <a:lnTo>
                  <a:pt x="869492" y="483870"/>
                </a:lnTo>
                <a:lnTo>
                  <a:pt x="825106" y="514350"/>
                </a:lnTo>
                <a:lnTo>
                  <a:pt x="783717" y="537210"/>
                </a:lnTo>
                <a:lnTo>
                  <a:pt x="743864" y="553720"/>
                </a:lnTo>
                <a:lnTo>
                  <a:pt x="705243" y="565150"/>
                </a:lnTo>
                <a:lnTo>
                  <a:pt x="667588" y="572770"/>
                </a:lnTo>
                <a:lnTo>
                  <a:pt x="604913" y="577850"/>
                </a:lnTo>
                <a:lnTo>
                  <a:pt x="545884" y="580390"/>
                </a:lnTo>
                <a:lnTo>
                  <a:pt x="570039" y="566420"/>
                </a:lnTo>
                <a:lnTo>
                  <a:pt x="1000429" y="317500"/>
                </a:lnTo>
                <a:lnTo>
                  <a:pt x="1000429" y="273583"/>
                </a:lnTo>
                <a:lnTo>
                  <a:pt x="992339" y="268909"/>
                </a:lnTo>
                <a:lnTo>
                  <a:pt x="992339" y="303530"/>
                </a:lnTo>
                <a:lnTo>
                  <a:pt x="537781" y="566420"/>
                </a:lnTo>
                <a:lnTo>
                  <a:pt x="543115" y="557530"/>
                </a:lnTo>
                <a:lnTo>
                  <a:pt x="553008" y="541020"/>
                </a:lnTo>
                <a:lnTo>
                  <a:pt x="569366" y="516890"/>
                </a:lnTo>
                <a:lnTo>
                  <a:pt x="586867" y="490220"/>
                </a:lnTo>
                <a:lnTo>
                  <a:pt x="605510" y="464820"/>
                </a:lnTo>
                <a:lnTo>
                  <a:pt x="612990" y="455930"/>
                </a:lnTo>
                <a:lnTo>
                  <a:pt x="630085" y="435610"/>
                </a:lnTo>
                <a:lnTo>
                  <a:pt x="659574" y="407670"/>
                </a:lnTo>
                <a:lnTo>
                  <a:pt x="694207" y="382270"/>
                </a:lnTo>
                <a:lnTo>
                  <a:pt x="734199" y="356870"/>
                </a:lnTo>
                <a:lnTo>
                  <a:pt x="782510" y="334010"/>
                </a:lnTo>
                <a:lnTo>
                  <a:pt x="833158" y="316230"/>
                </a:lnTo>
                <a:lnTo>
                  <a:pt x="885482" y="306070"/>
                </a:lnTo>
                <a:lnTo>
                  <a:pt x="938771" y="300990"/>
                </a:lnTo>
                <a:lnTo>
                  <a:pt x="992339" y="303530"/>
                </a:lnTo>
                <a:lnTo>
                  <a:pt x="992339" y="268909"/>
                </a:lnTo>
                <a:lnTo>
                  <a:pt x="991374" y="268351"/>
                </a:lnTo>
                <a:lnTo>
                  <a:pt x="991374" y="287020"/>
                </a:lnTo>
                <a:lnTo>
                  <a:pt x="945489" y="285750"/>
                </a:lnTo>
                <a:lnTo>
                  <a:pt x="899744" y="288290"/>
                </a:lnTo>
                <a:lnTo>
                  <a:pt x="854557" y="294640"/>
                </a:lnTo>
                <a:lnTo>
                  <a:pt x="810310" y="306070"/>
                </a:lnTo>
                <a:lnTo>
                  <a:pt x="767410" y="322580"/>
                </a:lnTo>
                <a:lnTo>
                  <a:pt x="726236" y="342900"/>
                </a:lnTo>
                <a:lnTo>
                  <a:pt x="684784" y="368300"/>
                </a:lnTo>
                <a:lnTo>
                  <a:pt x="648830" y="396240"/>
                </a:lnTo>
                <a:lnTo>
                  <a:pt x="618147" y="424180"/>
                </a:lnTo>
                <a:lnTo>
                  <a:pt x="592467" y="454660"/>
                </a:lnTo>
                <a:lnTo>
                  <a:pt x="591972" y="455930"/>
                </a:lnTo>
                <a:lnTo>
                  <a:pt x="592340" y="454660"/>
                </a:lnTo>
                <a:lnTo>
                  <a:pt x="605993" y="417830"/>
                </a:lnTo>
                <a:lnTo>
                  <a:pt x="615543" y="377190"/>
                </a:lnTo>
                <a:lnTo>
                  <a:pt x="621030" y="331470"/>
                </a:lnTo>
                <a:lnTo>
                  <a:pt x="622503" y="283210"/>
                </a:lnTo>
                <a:lnTo>
                  <a:pt x="619607" y="237490"/>
                </a:lnTo>
                <a:lnTo>
                  <a:pt x="612000" y="191770"/>
                </a:lnTo>
                <a:lnTo>
                  <a:pt x="606310" y="171005"/>
                </a:lnTo>
                <a:lnTo>
                  <a:pt x="606310" y="283210"/>
                </a:lnTo>
                <a:lnTo>
                  <a:pt x="604913" y="330200"/>
                </a:lnTo>
                <a:lnTo>
                  <a:pt x="599668" y="373380"/>
                </a:lnTo>
                <a:lnTo>
                  <a:pt x="590550" y="412750"/>
                </a:lnTo>
                <a:lnTo>
                  <a:pt x="564375" y="477520"/>
                </a:lnTo>
                <a:lnTo>
                  <a:pt x="537362" y="532130"/>
                </a:lnTo>
                <a:lnTo>
                  <a:pt x="523532" y="557530"/>
                </a:lnTo>
                <a:lnTo>
                  <a:pt x="523532" y="33020"/>
                </a:lnTo>
                <a:lnTo>
                  <a:pt x="552183" y="78740"/>
                </a:lnTo>
                <a:lnTo>
                  <a:pt x="575056" y="127000"/>
                </a:lnTo>
                <a:lnTo>
                  <a:pt x="591870" y="177800"/>
                </a:lnTo>
                <a:lnTo>
                  <a:pt x="602386" y="229870"/>
                </a:lnTo>
                <a:lnTo>
                  <a:pt x="606310" y="283210"/>
                </a:lnTo>
                <a:lnTo>
                  <a:pt x="606310" y="171005"/>
                </a:lnTo>
                <a:lnTo>
                  <a:pt x="599821" y="147320"/>
                </a:lnTo>
                <a:lnTo>
                  <a:pt x="583222" y="104140"/>
                </a:lnTo>
                <a:lnTo>
                  <a:pt x="562368" y="63500"/>
                </a:lnTo>
                <a:lnTo>
                  <a:pt x="543052" y="33020"/>
                </a:lnTo>
                <a:lnTo>
                  <a:pt x="538226" y="25400"/>
                </a:lnTo>
                <a:lnTo>
                  <a:pt x="537413" y="24130"/>
                </a:lnTo>
                <a:lnTo>
                  <a:pt x="991374" y="287020"/>
                </a:lnTo>
                <a:lnTo>
                  <a:pt x="991374" y="268351"/>
                </a:lnTo>
                <a:lnTo>
                  <a:pt x="569264" y="24130"/>
                </a:lnTo>
                <a:lnTo>
                  <a:pt x="538530" y="6350"/>
                </a:lnTo>
                <a:lnTo>
                  <a:pt x="527481" y="2540"/>
                </a:lnTo>
                <a:lnTo>
                  <a:pt x="515797" y="0"/>
                </a:lnTo>
                <a:lnTo>
                  <a:pt x="507339" y="1841"/>
                </a:lnTo>
                <a:lnTo>
                  <a:pt x="507339" y="33020"/>
                </a:lnTo>
                <a:lnTo>
                  <a:pt x="507339" y="557530"/>
                </a:lnTo>
                <a:lnTo>
                  <a:pt x="507339" y="618490"/>
                </a:lnTo>
                <a:lnTo>
                  <a:pt x="507339" y="1144270"/>
                </a:lnTo>
                <a:lnTo>
                  <a:pt x="492887" y="1121219"/>
                </a:lnTo>
                <a:lnTo>
                  <a:pt x="492887" y="1151890"/>
                </a:lnTo>
                <a:lnTo>
                  <a:pt x="38785" y="890270"/>
                </a:lnTo>
                <a:lnTo>
                  <a:pt x="49631" y="890270"/>
                </a:lnTo>
                <a:lnTo>
                  <a:pt x="60490" y="891540"/>
                </a:lnTo>
                <a:lnTo>
                  <a:pt x="71361" y="891540"/>
                </a:lnTo>
                <a:lnTo>
                  <a:pt x="82219" y="892810"/>
                </a:lnTo>
                <a:lnTo>
                  <a:pt x="128574" y="890270"/>
                </a:lnTo>
                <a:lnTo>
                  <a:pt x="174396" y="882650"/>
                </a:lnTo>
                <a:lnTo>
                  <a:pt x="204317" y="875030"/>
                </a:lnTo>
                <a:lnTo>
                  <a:pt x="219278" y="871220"/>
                </a:lnTo>
                <a:lnTo>
                  <a:pt x="262788" y="854710"/>
                </a:lnTo>
                <a:lnTo>
                  <a:pt x="304520" y="834390"/>
                </a:lnTo>
                <a:lnTo>
                  <a:pt x="345948" y="808990"/>
                </a:lnTo>
                <a:lnTo>
                  <a:pt x="381901" y="781050"/>
                </a:lnTo>
                <a:lnTo>
                  <a:pt x="412610" y="753110"/>
                </a:lnTo>
                <a:lnTo>
                  <a:pt x="438302" y="721360"/>
                </a:lnTo>
                <a:lnTo>
                  <a:pt x="439064" y="721360"/>
                </a:lnTo>
                <a:lnTo>
                  <a:pt x="424853" y="759460"/>
                </a:lnTo>
                <a:lnTo>
                  <a:pt x="415315" y="800100"/>
                </a:lnTo>
                <a:lnTo>
                  <a:pt x="409829" y="845820"/>
                </a:lnTo>
                <a:lnTo>
                  <a:pt x="408355" y="894080"/>
                </a:lnTo>
                <a:lnTo>
                  <a:pt x="411226" y="939800"/>
                </a:lnTo>
                <a:lnTo>
                  <a:pt x="418782" y="985520"/>
                </a:lnTo>
                <a:lnTo>
                  <a:pt x="430885" y="1029970"/>
                </a:lnTo>
                <a:lnTo>
                  <a:pt x="447370" y="1071880"/>
                </a:lnTo>
                <a:lnTo>
                  <a:pt x="468096" y="1112520"/>
                </a:lnTo>
                <a:lnTo>
                  <a:pt x="492887" y="1151890"/>
                </a:lnTo>
                <a:lnTo>
                  <a:pt x="492887" y="1121219"/>
                </a:lnTo>
                <a:lnTo>
                  <a:pt x="478675" y="1098550"/>
                </a:lnTo>
                <a:lnTo>
                  <a:pt x="455803" y="1050290"/>
                </a:lnTo>
                <a:lnTo>
                  <a:pt x="438975" y="999490"/>
                </a:lnTo>
                <a:lnTo>
                  <a:pt x="428472" y="947420"/>
                </a:lnTo>
                <a:lnTo>
                  <a:pt x="424535" y="894080"/>
                </a:lnTo>
                <a:lnTo>
                  <a:pt x="425945" y="847090"/>
                </a:lnTo>
                <a:lnTo>
                  <a:pt x="431177" y="803910"/>
                </a:lnTo>
                <a:lnTo>
                  <a:pt x="440296" y="764540"/>
                </a:lnTo>
                <a:lnTo>
                  <a:pt x="453351" y="728980"/>
                </a:lnTo>
                <a:lnTo>
                  <a:pt x="456780" y="721360"/>
                </a:lnTo>
                <a:lnTo>
                  <a:pt x="466496" y="699770"/>
                </a:lnTo>
                <a:lnTo>
                  <a:pt x="479907" y="671830"/>
                </a:lnTo>
                <a:lnTo>
                  <a:pt x="493522" y="645160"/>
                </a:lnTo>
                <a:lnTo>
                  <a:pt x="507339" y="618490"/>
                </a:lnTo>
                <a:lnTo>
                  <a:pt x="507339" y="557530"/>
                </a:lnTo>
                <a:lnTo>
                  <a:pt x="493509" y="532130"/>
                </a:lnTo>
                <a:lnTo>
                  <a:pt x="493064" y="531266"/>
                </a:lnTo>
                <a:lnTo>
                  <a:pt x="493064" y="566420"/>
                </a:lnTo>
                <a:lnTo>
                  <a:pt x="493039" y="610870"/>
                </a:lnTo>
                <a:lnTo>
                  <a:pt x="477837" y="635000"/>
                </a:lnTo>
                <a:lnTo>
                  <a:pt x="443953" y="685800"/>
                </a:lnTo>
                <a:lnTo>
                  <a:pt x="400672" y="741680"/>
                </a:lnTo>
                <a:lnTo>
                  <a:pt x="371170" y="769620"/>
                </a:lnTo>
                <a:lnTo>
                  <a:pt x="336537" y="795020"/>
                </a:lnTo>
                <a:lnTo>
                  <a:pt x="296557" y="820420"/>
                </a:lnTo>
                <a:lnTo>
                  <a:pt x="248221" y="843280"/>
                </a:lnTo>
                <a:lnTo>
                  <a:pt x="197561" y="861060"/>
                </a:lnTo>
                <a:lnTo>
                  <a:pt x="145249" y="871220"/>
                </a:lnTo>
                <a:lnTo>
                  <a:pt x="91960" y="875030"/>
                </a:lnTo>
                <a:lnTo>
                  <a:pt x="38366" y="873760"/>
                </a:lnTo>
                <a:lnTo>
                  <a:pt x="62534" y="859790"/>
                </a:lnTo>
                <a:lnTo>
                  <a:pt x="493039" y="610870"/>
                </a:lnTo>
                <a:lnTo>
                  <a:pt x="493039" y="566407"/>
                </a:lnTo>
                <a:lnTo>
                  <a:pt x="484987" y="561759"/>
                </a:lnTo>
                <a:lnTo>
                  <a:pt x="484987" y="596900"/>
                </a:lnTo>
                <a:lnTo>
                  <a:pt x="30276" y="859790"/>
                </a:lnTo>
                <a:lnTo>
                  <a:pt x="34874" y="850900"/>
                </a:lnTo>
                <a:lnTo>
                  <a:pt x="55194" y="811530"/>
                </a:lnTo>
                <a:lnTo>
                  <a:pt x="85610" y="768350"/>
                </a:lnTo>
                <a:lnTo>
                  <a:pt x="121107" y="727710"/>
                </a:lnTo>
                <a:lnTo>
                  <a:pt x="161264" y="692150"/>
                </a:lnTo>
                <a:lnTo>
                  <a:pt x="205663" y="662940"/>
                </a:lnTo>
                <a:lnTo>
                  <a:pt x="247040" y="640080"/>
                </a:lnTo>
                <a:lnTo>
                  <a:pt x="286905" y="623570"/>
                </a:lnTo>
                <a:lnTo>
                  <a:pt x="325513" y="610870"/>
                </a:lnTo>
                <a:lnTo>
                  <a:pt x="363169" y="604520"/>
                </a:lnTo>
                <a:lnTo>
                  <a:pt x="425945" y="599440"/>
                </a:lnTo>
                <a:lnTo>
                  <a:pt x="484987" y="596900"/>
                </a:lnTo>
                <a:lnTo>
                  <a:pt x="484987" y="561759"/>
                </a:lnTo>
                <a:lnTo>
                  <a:pt x="484962" y="580390"/>
                </a:lnTo>
                <a:lnTo>
                  <a:pt x="425932" y="577850"/>
                </a:lnTo>
                <a:lnTo>
                  <a:pt x="363258" y="572770"/>
                </a:lnTo>
                <a:lnTo>
                  <a:pt x="362788" y="572681"/>
                </a:lnTo>
                <a:lnTo>
                  <a:pt x="362788" y="588010"/>
                </a:lnTo>
                <a:lnTo>
                  <a:pt x="361365" y="589280"/>
                </a:lnTo>
                <a:lnTo>
                  <a:pt x="322021" y="595630"/>
                </a:lnTo>
                <a:lnTo>
                  <a:pt x="281762" y="608330"/>
                </a:lnTo>
                <a:lnTo>
                  <a:pt x="240322" y="626110"/>
                </a:lnTo>
                <a:lnTo>
                  <a:pt x="197408" y="648970"/>
                </a:lnTo>
                <a:lnTo>
                  <a:pt x="158965" y="674370"/>
                </a:lnTo>
                <a:lnTo>
                  <a:pt x="123494" y="703580"/>
                </a:lnTo>
                <a:lnTo>
                  <a:pt x="91236" y="736600"/>
                </a:lnTo>
                <a:lnTo>
                  <a:pt x="62433" y="772160"/>
                </a:lnTo>
                <a:lnTo>
                  <a:pt x="37338" y="810260"/>
                </a:lnTo>
                <a:lnTo>
                  <a:pt x="16192" y="850900"/>
                </a:lnTo>
                <a:lnTo>
                  <a:pt x="16268" y="326390"/>
                </a:lnTo>
                <a:lnTo>
                  <a:pt x="37401" y="367030"/>
                </a:lnTo>
                <a:lnTo>
                  <a:pt x="62496" y="405130"/>
                </a:lnTo>
                <a:lnTo>
                  <a:pt x="91300" y="440690"/>
                </a:lnTo>
                <a:lnTo>
                  <a:pt x="123558" y="473710"/>
                </a:lnTo>
                <a:lnTo>
                  <a:pt x="159042" y="502920"/>
                </a:lnTo>
                <a:lnTo>
                  <a:pt x="197485" y="528320"/>
                </a:lnTo>
                <a:lnTo>
                  <a:pt x="240411" y="551180"/>
                </a:lnTo>
                <a:lnTo>
                  <a:pt x="281851" y="568960"/>
                </a:lnTo>
                <a:lnTo>
                  <a:pt x="322097" y="581660"/>
                </a:lnTo>
                <a:lnTo>
                  <a:pt x="361454" y="588010"/>
                </a:lnTo>
                <a:lnTo>
                  <a:pt x="362788" y="588010"/>
                </a:lnTo>
                <a:lnTo>
                  <a:pt x="362788" y="572681"/>
                </a:lnTo>
                <a:lnTo>
                  <a:pt x="325602" y="565150"/>
                </a:lnTo>
                <a:lnTo>
                  <a:pt x="286981" y="553720"/>
                </a:lnTo>
                <a:lnTo>
                  <a:pt x="247116" y="537210"/>
                </a:lnTo>
                <a:lnTo>
                  <a:pt x="205740" y="514350"/>
                </a:lnTo>
                <a:lnTo>
                  <a:pt x="161353" y="483870"/>
                </a:lnTo>
                <a:lnTo>
                  <a:pt x="121208" y="449580"/>
                </a:lnTo>
                <a:lnTo>
                  <a:pt x="85725" y="408940"/>
                </a:lnTo>
                <a:lnTo>
                  <a:pt x="55308" y="365760"/>
                </a:lnTo>
                <a:lnTo>
                  <a:pt x="34988" y="326390"/>
                </a:lnTo>
                <a:lnTo>
                  <a:pt x="30403" y="317500"/>
                </a:lnTo>
                <a:lnTo>
                  <a:pt x="484962" y="580390"/>
                </a:lnTo>
                <a:lnTo>
                  <a:pt x="484962" y="561746"/>
                </a:lnTo>
                <a:lnTo>
                  <a:pt x="62649" y="317500"/>
                </a:lnTo>
                <a:lnTo>
                  <a:pt x="38493" y="303530"/>
                </a:lnTo>
                <a:lnTo>
                  <a:pt x="92049" y="300990"/>
                </a:lnTo>
                <a:lnTo>
                  <a:pt x="145326" y="306070"/>
                </a:lnTo>
                <a:lnTo>
                  <a:pt x="197650" y="316230"/>
                </a:lnTo>
                <a:lnTo>
                  <a:pt x="248323" y="334010"/>
                </a:lnTo>
                <a:lnTo>
                  <a:pt x="296633" y="356870"/>
                </a:lnTo>
                <a:lnTo>
                  <a:pt x="336626" y="382270"/>
                </a:lnTo>
                <a:lnTo>
                  <a:pt x="371246" y="407670"/>
                </a:lnTo>
                <a:lnTo>
                  <a:pt x="400748" y="435610"/>
                </a:lnTo>
                <a:lnTo>
                  <a:pt x="425348" y="464820"/>
                </a:lnTo>
                <a:lnTo>
                  <a:pt x="461467" y="516890"/>
                </a:lnTo>
                <a:lnTo>
                  <a:pt x="477824" y="541020"/>
                </a:lnTo>
                <a:lnTo>
                  <a:pt x="493064" y="566420"/>
                </a:lnTo>
                <a:lnTo>
                  <a:pt x="493064" y="531266"/>
                </a:lnTo>
                <a:lnTo>
                  <a:pt x="479869" y="505460"/>
                </a:lnTo>
                <a:lnTo>
                  <a:pt x="466483" y="477520"/>
                </a:lnTo>
                <a:lnTo>
                  <a:pt x="456780" y="455930"/>
                </a:lnTo>
                <a:lnTo>
                  <a:pt x="453351" y="448310"/>
                </a:lnTo>
                <a:lnTo>
                  <a:pt x="440296" y="412750"/>
                </a:lnTo>
                <a:lnTo>
                  <a:pt x="431177" y="373380"/>
                </a:lnTo>
                <a:lnTo>
                  <a:pt x="425945" y="330200"/>
                </a:lnTo>
                <a:lnTo>
                  <a:pt x="424535" y="283210"/>
                </a:lnTo>
                <a:lnTo>
                  <a:pt x="428472" y="229870"/>
                </a:lnTo>
                <a:lnTo>
                  <a:pt x="438975" y="177800"/>
                </a:lnTo>
                <a:lnTo>
                  <a:pt x="455803" y="127000"/>
                </a:lnTo>
                <a:lnTo>
                  <a:pt x="478675" y="78740"/>
                </a:lnTo>
                <a:lnTo>
                  <a:pt x="507339" y="33020"/>
                </a:lnTo>
                <a:lnTo>
                  <a:pt x="507339" y="1841"/>
                </a:lnTo>
                <a:lnTo>
                  <a:pt x="504126" y="2540"/>
                </a:lnTo>
                <a:lnTo>
                  <a:pt x="493090" y="6350"/>
                </a:lnTo>
                <a:lnTo>
                  <a:pt x="492887" y="6477"/>
                </a:lnTo>
                <a:lnTo>
                  <a:pt x="492887" y="25400"/>
                </a:lnTo>
                <a:lnTo>
                  <a:pt x="468096" y="64770"/>
                </a:lnTo>
                <a:lnTo>
                  <a:pt x="447370" y="105410"/>
                </a:lnTo>
                <a:lnTo>
                  <a:pt x="430885" y="147320"/>
                </a:lnTo>
                <a:lnTo>
                  <a:pt x="418782" y="191770"/>
                </a:lnTo>
                <a:lnTo>
                  <a:pt x="411226" y="237490"/>
                </a:lnTo>
                <a:lnTo>
                  <a:pt x="408355" y="283210"/>
                </a:lnTo>
                <a:lnTo>
                  <a:pt x="409829" y="331470"/>
                </a:lnTo>
                <a:lnTo>
                  <a:pt x="415315" y="377190"/>
                </a:lnTo>
                <a:lnTo>
                  <a:pt x="424853" y="417830"/>
                </a:lnTo>
                <a:lnTo>
                  <a:pt x="438518" y="454660"/>
                </a:lnTo>
                <a:lnTo>
                  <a:pt x="438886" y="455930"/>
                </a:lnTo>
                <a:lnTo>
                  <a:pt x="412686" y="424180"/>
                </a:lnTo>
                <a:lnTo>
                  <a:pt x="381990" y="396240"/>
                </a:lnTo>
                <a:lnTo>
                  <a:pt x="346036" y="368300"/>
                </a:lnTo>
                <a:lnTo>
                  <a:pt x="304609" y="342900"/>
                </a:lnTo>
                <a:lnTo>
                  <a:pt x="263321" y="322580"/>
                </a:lnTo>
                <a:lnTo>
                  <a:pt x="220294" y="306070"/>
                </a:lnTo>
                <a:lnTo>
                  <a:pt x="200571" y="300990"/>
                </a:lnTo>
                <a:lnTo>
                  <a:pt x="175920" y="294640"/>
                </a:lnTo>
                <a:lnTo>
                  <a:pt x="130606" y="288290"/>
                </a:lnTo>
                <a:lnTo>
                  <a:pt x="107683" y="287020"/>
                </a:lnTo>
                <a:lnTo>
                  <a:pt x="84759" y="285750"/>
                </a:lnTo>
                <a:lnTo>
                  <a:pt x="38785" y="287020"/>
                </a:lnTo>
                <a:lnTo>
                  <a:pt x="492887" y="25400"/>
                </a:lnTo>
                <a:lnTo>
                  <a:pt x="492887" y="6477"/>
                </a:lnTo>
                <a:lnTo>
                  <a:pt x="22809" y="278130"/>
                </a:lnTo>
                <a:lnTo>
                  <a:pt x="76" y="317500"/>
                </a:lnTo>
                <a:lnTo>
                  <a:pt x="0" y="859790"/>
                </a:lnTo>
                <a:lnTo>
                  <a:pt x="1574" y="871220"/>
                </a:lnTo>
                <a:lnTo>
                  <a:pt x="500100" y="1174750"/>
                </a:lnTo>
                <a:lnTo>
                  <a:pt x="507961" y="1176020"/>
                </a:lnTo>
                <a:lnTo>
                  <a:pt x="523671" y="1176020"/>
                </a:lnTo>
                <a:lnTo>
                  <a:pt x="568871" y="1153160"/>
                </a:lnTo>
                <a:lnTo>
                  <a:pt x="1008100" y="899160"/>
                </a:lnTo>
                <a:lnTo>
                  <a:pt x="1018590" y="890270"/>
                </a:lnTo>
                <a:lnTo>
                  <a:pt x="1024737" y="882650"/>
                </a:lnTo>
                <a:lnTo>
                  <a:pt x="1027747" y="875030"/>
                </a:lnTo>
                <a:lnTo>
                  <a:pt x="1029258" y="871220"/>
                </a:lnTo>
                <a:lnTo>
                  <a:pt x="1030846" y="859790"/>
                </a:lnTo>
                <a:lnTo>
                  <a:pt x="1030846" y="850900"/>
                </a:lnTo>
                <a:lnTo>
                  <a:pt x="1031036" y="325120"/>
                </a:lnTo>
                <a:lnTo>
                  <a:pt x="1031049" y="317500"/>
                </a:lnTo>
                <a:close/>
              </a:path>
            </a:pathLst>
          </a:custGeom>
          <a:solidFill>
            <a:srgbClr val="53585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98533" y="341367"/>
            <a:ext cx="5070475" cy="37217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9670"/>
              </a:lnSpc>
              <a:spcBef>
                <a:spcPts val="135"/>
              </a:spcBef>
            </a:pPr>
            <a:r>
              <a:rPr sz="8600" spc="-10" dirty="0"/>
              <a:t>Beauty</a:t>
            </a:r>
            <a:endParaRPr sz="8600"/>
          </a:p>
          <a:p>
            <a:pPr marL="12700" marR="5080">
              <a:lnSpc>
                <a:spcPts val="9720"/>
              </a:lnSpc>
              <a:spcBef>
                <a:spcPts val="55"/>
              </a:spcBef>
            </a:pPr>
            <a:r>
              <a:rPr sz="8600" spc="-20" dirty="0"/>
              <a:t>Afterglow </a:t>
            </a:r>
            <a:r>
              <a:rPr sz="8600" spc="-10" dirty="0"/>
              <a:t>Bundle</a:t>
            </a:r>
            <a:endParaRPr sz="8600"/>
          </a:p>
        </p:txBody>
      </p:sp>
      <p:sp>
        <p:nvSpPr>
          <p:cNvPr id="3" name="object 3"/>
          <p:cNvSpPr txBox="1"/>
          <p:nvPr/>
        </p:nvSpPr>
        <p:spPr>
          <a:xfrm>
            <a:off x="13112196" y="4074502"/>
            <a:ext cx="6162040" cy="538543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01600" marR="1945005">
              <a:lnSpc>
                <a:spcPts val="4270"/>
              </a:lnSpc>
              <a:spcBef>
                <a:spcPts val="475"/>
              </a:spcBef>
            </a:pPr>
            <a:r>
              <a:rPr sz="3800" dirty="0">
                <a:solidFill>
                  <a:srgbClr val="53585B"/>
                </a:solidFill>
                <a:latin typeface="ProximaNova-Light"/>
                <a:cs typeface="ProximaNova-Light"/>
              </a:rPr>
              <a:t>6</a:t>
            </a:r>
            <a:r>
              <a:rPr sz="3800" spc="-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800" spc="-35" dirty="0">
                <a:solidFill>
                  <a:srgbClr val="53585B"/>
                </a:solidFill>
                <a:latin typeface="ProximaNova-Light"/>
                <a:cs typeface="ProximaNova-Light"/>
              </a:rPr>
              <a:t>boxes</a:t>
            </a:r>
            <a:r>
              <a:rPr sz="3800" spc="-7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800" dirty="0">
                <a:solidFill>
                  <a:srgbClr val="53585B"/>
                </a:solidFill>
                <a:latin typeface="ProximaNova-Light"/>
                <a:cs typeface="ProximaNova-Light"/>
              </a:rPr>
              <a:t>|</a:t>
            </a:r>
            <a:r>
              <a:rPr sz="3800" spc="-7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800" dirty="0">
                <a:solidFill>
                  <a:srgbClr val="53585B"/>
                </a:solidFill>
                <a:latin typeface="ProximaNova-Light"/>
                <a:cs typeface="ProximaNova-Light"/>
              </a:rPr>
              <a:t>60</a:t>
            </a:r>
            <a:r>
              <a:rPr sz="3800" spc="-7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8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bottles </a:t>
            </a:r>
            <a:r>
              <a:rPr sz="38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3800" spc="-9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800" dirty="0">
                <a:solidFill>
                  <a:srgbClr val="53585B"/>
                </a:solidFill>
                <a:latin typeface="ProximaNova-Light"/>
                <a:cs typeface="ProximaNova-Light"/>
              </a:rPr>
              <a:t>Collagen</a:t>
            </a:r>
            <a:r>
              <a:rPr sz="3800" spc="-9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8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Elixir™</a:t>
            </a:r>
            <a:endParaRPr sz="3800">
              <a:latin typeface="ProximaNova-Light"/>
              <a:cs typeface="ProximaNova-Light"/>
            </a:endParaRPr>
          </a:p>
          <a:p>
            <a:pPr>
              <a:lnSpc>
                <a:spcPct val="100000"/>
              </a:lnSpc>
            </a:pPr>
            <a:endParaRPr sz="5200">
              <a:latin typeface="ProximaNova-Light"/>
              <a:cs typeface="ProximaNova-Ligh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600">
              <a:latin typeface="ProximaNova-Light"/>
              <a:cs typeface="ProximaNova-Light"/>
            </a:endParaRPr>
          </a:p>
          <a:p>
            <a:pPr marL="12700">
              <a:lnSpc>
                <a:spcPct val="100000"/>
              </a:lnSpc>
            </a:pPr>
            <a:r>
              <a:rPr sz="3450" dirty="0">
                <a:solidFill>
                  <a:srgbClr val="53585B"/>
                </a:solidFill>
                <a:latin typeface="ProximaNova-Medium"/>
                <a:cs typeface="ProximaNova-Medium"/>
              </a:rPr>
              <a:t>Guest Pricing: </a:t>
            </a:r>
            <a:r>
              <a:rPr sz="3450" b="1" spc="-10" dirty="0">
                <a:solidFill>
                  <a:srgbClr val="53585B"/>
                </a:solidFill>
                <a:latin typeface="Proxima Nova"/>
                <a:cs typeface="Proxima Nova"/>
              </a:rPr>
              <a:t>$323.93</a:t>
            </a:r>
            <a:endParaRPr sz="3450">
              <a:latin typeface="Proxima Nova"/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3450" dirty="0">
                <a:solidFill>
                  <a:srgbClr val="53585B"/>
                </a:solidFill>
                <a:latin typeface="ProximaNova-Medium"/>
                <a:cs typeface="ProximaNova-Medium"/>
              </a:rPr>
              <a:t>Subscription</a:t>
            </a:r>
            <a:r>
              <a:rPr sz="3450" spc="-55" dirty="0">
                <a:solidFill>
                  <a:srgbClr val="53585B"/>
                </a:solidFill>
                <a:latin typeface="ProximaNova-Medium"/>
                <a:cs typeface="ProximaNova-Medium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Nova-Medium"/>
                <a:cs typeface="ProximaNova-Medium"/>
              </a:rPr>
              <a:t>Rewards:</a:t>
            </a:r>
            <a:r>
              <a:rPr sz="3450" spc="-50" dirty="0">
                <a:solidFill>
                  <a:srgbClr val="53585B"/>
                </a:solidFill>
                <a:latin typeface="ProximaNova-Medium"/>
                <a:cs typeface="ProximaNova-Medium"/>
              </a:rPr>
              <a:t> </a:t>
            </a:r>
            <a:r>
              <a:rPr sz="3450" b="1" spc="-10" dirty="0">
                <a:solidFill>
                  <a:srgbClr val="53585B"/>
                </a:solidFill>
                <a:latin typeface="Proxima Nova"/>
                <a:cs typeface="Proxima Nova"/>
              </a:rPr>
              <a:t>$242.95</a:t>
            </a:r>
            <a:endParaRPr sz="3450">
              <a:latin typeface="Proxima Nova"/>
              <a:cs typeface="Proxima Nova"/>
            </a:endParaRPr>
          </a:p>
          <a:p>
            <a:pPr marL="15240">
              <a:lnSpc>
                <a:spcPct val="100000"/>
              </a:lnSpc>
              <a:spcBef>
                <a:spcPts val="3429"/>
              </a:spcBef>
            </a:pPr>
            <a:r>
              <a:rPr sz="4950" b="1" spc="-215" dirty="0">
                <a:solidFill>
                  <a:srgbClr val="A06E67"/>
                </a:solidFill>
                <a:latin typeface="Superior Title Bold"/>
                <a:cs typeface="Superior Title Bold"/>
              </a:rPr>
              <a:t>S</a:t>
            </a:r>
            <a:r>
              <a:rPr sz="4950" b="1" spc="-715" dirty="0">
                <a:solidFill>
                  <a:srgbClr val="A06E67"/>
                </a:solidFill>
                <a:latin typeface="Superior Title Bold"/>
                <a:cs typeface="Superior Title Bold"/>
              </a:rPr>
              <a:t>A</a:t>
            </a:r>
            <a:r>
              <a:rPr sz="4950" b="1" spc="-15" dirty="0">
                <a:solidFill>
                  <a:srgbClr val="A06E67"/>
                </a:solidFill>
                <a:latin typeface="Superior Title Bold"/>
                <a:cs typeface="Superior Title Bold"/>
              </a:rPr>
              <a:t>V</a:t>
            </a:r>
            <a:r>
              <a:rPr sz="4950" b="1" spc="-35" dirty="0">
                <a:solidFill>
                  <a:srgbClr val="A06E67"/>
                </a:solidFill>
                <a:latin typeface="Superior Title Bold"/>
                <a:cs typeface="Superior Title Bold"/>
              </a:rPr>
              <a:t>E</a:t>
            </a:r>
            <a:r>
              <a:rPr sz="4950" b="1" spc="10" dirty="0">
                <a:solidFill>
                  <a:srgbClr val="A06E67"/>
                </a:solidFill>
                <a:latin typeface="Superior Title Bold"/>
                <a:cs typeface="Superior Title Bold"/>
              </a:rPr>
              <a:t> </a:t>
            </a:r>
            <a:r>
              <a:rPr sz="4950" b="1" spc="55" dirty="0">
                <a:solidFill>
                  <a:srgbClr val="A06E67"/>
                </a:solidFill>
                <a:latin typeface="Superior Title Bold"/>
                <a:cs typeface="Superior Title Bold"/>
              </a:rPr>
              <a:t>15%</a:t>
            </a:r>
            <a:endParaRPr sz="4950">
              <a:latin typeface="Superior Title"/>
              <a:cs typeface="Superior Title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sz="2850" spc="80" dirty="0">
                <a:solidFill>
                  <a:srgbClr val="A06E67"/>
                </a:solidFill>
                <a:latin typeface="ProximaNova-Light"/>
                <a:cs typeface="ProximaNova-Light"/>
              </a:rPr>
              <a:t>WITH</a:t>
            </a:r>
            <a:r>
              <a:rPr sz="2850" spc="204" dirty="0">
                <a:solidFill>
                  <a:srgbClr val="A06E67"/>
                </a:solidFill>
                <a:latin typeface="ProximaNova-Light"/>
                <a:cs typeface="ProximaNova-Light"/>
              </a:rPr>
              <a:t> </a:t>
            </a:r>
            <a:r>
              <a:rPr sz="2850" spc="90" dirty="0">
                <a:solidFill>
                  <a:srgbClr val="A06E67"/>
                </a:solidFill>
                <a:latin typeface="ProximaNova-Light"/>
                <a:cs typeface="ProximaNova-Light"/>
              </a:rPr>
              <a:t>SUBSCRIPTION</a:t>
            </a:r>
            <a:r>
              <a:rPr sz="2850" spc="204" dirty="0">
                <a:solidFill>
                  <a:srgbClr val="A06E67"/>
                </a:solidFill>
                <a:latin typeface="ProximaNova-Light"/>
                <a:cs typeface="ProximaNova-Light"/>
              </a:rPr>
              <a:t> </a:t>
            </a:r>
            <a:r>
              <a:rPr sz="2850" spc="70" dirty="0">
                <a:solidFill>
                  <a:srgbClr val="A06E67"/>
                </a:solidFill>
                <a:latin typeface="ProximaNova-Light"/>
                <a:cs typeface="ProximaNova-Light"/>
              </a:rPr>
              <a:t>REWARDS</a:t>
            </a:r>
            <a:endParaRPr sz="2850">
              <a:latin typeface="ProximaNova-Light"/>
              <a:cs typeface="ProximaNova-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112194" y="10477555"/>
            <a:ext cx="4167504" cy="2139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Available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US,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Canada,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Australia,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New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Zealand,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EU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25" dirty="0">
                <a:solidFill>
                  <a:srgbClr val="53585B"/>
                </a:solidFill>
                <a:latin typeface="ProximaNova-Light"/>
                <a:cs typeface="ProximaNova-Light"/>
              </a:rPr>
              <a:t>UK.</a:t>
            </a:r>
            <a:endParaRPr sz="1200">
              <a:latin typeface="ProximaNova-Light"/>
              <a:cs typeface="ProximaNova-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" y="0"/>
            <a:ext cx="12523178" cy="1130853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2495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524048" y="796175"/>
            <a:ext cx="10200005" cy="2214245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25400" marR="17780">
              <a:lnSpc>
                <a:spcPts val="7830"/>
              </a:lnSpc>
              <a:spcBef>
                <a:spcPts val="1664"/>
              </a:spcBef>
              <a:tabLst>
                <a:tab pos="3162300" algn="l"/>
              </a:tabLst>
            </a:pPr>
            <a:r>
              <a:rPr spc="-30" dirty="0"/>
              <a:t>Spread</a:t>
            </a:r>
            <a:r>
              <a:rPr spc="-245" dirty="0"/>
              <a:t> </a:t>
            </a:r>
            <a:r>
              <a:rPr dirty="0"/>
              <a:t>the</a:t>
            </a:r>
            <a:r>
              <a:rPr spc="-240" dirty="0"/>
              <a:t> </a:t>
            </a:r>
            <a:r>
              <a:rPr spc="-20" dirty="0"/>
              <a:t>News </a:t>
            </a:r>
            <a:r>
              <a:rPr spc="-10" dirty="0"/>
              <a:t>About</a:t>
            </a:r>
            <a:r>
              <a:rPr dirty="0"/>
              <a:t>	Collagen</a:t>
            </a:r>
            <a:r>
              <a:rPr spc="-355" dirty="0"/>
              <a:t> </a:t>
            </a:r>
            <a:r>
              <a:rPr spc="-10" dirty="0"/>
              <a:t>Elixir</a:t>
            </a:r>
            <a:r>
              <a:rPr sz="5550" b="0" spc="-15" baseline="36786" dirty="0">
                <a:latin typeface="ProximaNovaT-Thin"/>
                <a:cs typeface="ProximaNovaT-Thin"/>
              </a:rPr>
              <a:t>™</a:t>
            </a:r>
            <a:endParaRPr sz="5550" baseline="36786">
              <a:latin typeface="ProximaNovaT-Thin"/>
              <a:cs typeface="ProximaNovaT-Thi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741976" y="3541429"/>
            <a:ext cx="9377680" cy="5182235"/>
          </a:xfrm>
          <a:prstGeom prst="rect">
            <a:avLst/>
          </a:prstGeom>
        </p:spPr>
        <p:txBody>
          <a:bodyPr vert="horz" wrap="square" lIns="0" tIns="2463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39"/>
              </a:spcBef>
            </a:pPr>
            <a:r>
              <a:rPr sz="3250" b="1" spc="-20" dirty="0">
                <a:solidFill>
                  <a:srgbClr val="A06E67"/>
                </a:solidFill>
                <a:latin typeface="Proxima Nova"/>
                <a:cs typeface="Proxima Nova"/>
              </a:rPr>
              <a:t>WHY?</a:t>
            </a:r>
            <a:endParaRPr sz="3250">
              <a:latin typeface="Proxima Nova"/>
              <a:cs typeface="Proxima Nova"/>
            </a:endParaRPr>
          </a:p>
          <a:p>
            <a:pPr marL="200660" indent="-188595">
              <a:lnSpc>
                <a:spcPct val="100000"/>
              </a:lnSpc>
              <a:spcBef>
                <a:spcPts val="1630"/>
              </a:spcBef>
              <a:buChar char="•"/>
              <a:tabLst>
                <a:tab pos="201295" algn="l"/>
              </a:tabLst>
            </a:pPr>
            <a:r>
              <a:rPr sz="2900" spc="-100" dirty="0">
                <a:solidFill>
                  <a:srgbClr val="53585B"/>
                </a:solidFill>
                <a:latin typeface="Proxima Nova"/>
                <a:cs typeface="Proxima Nova"/>
              </a:rPr>
              <a:t>You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can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build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recurring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income</a:t>
            </a:r>
            <a:endParaRPr sz="2900">
              <a:latin typeface="Proxima Nova"/>
              <a:cs typeface="Proxima Nova"/>
            </a:endParaRPr>
          </a:p>
          <a:p>
            <a:pPr marL="200660" marR="321310" indent="-188595">
              <a:lnSpc>
                <a:spcPts val="3300"/>
              </a:lnSpc>
              <a:spcBef>
                <a:spcPts val="1960"/>
              </a:spcBef>
              <a:buChar char="•"/>
              <a:tabLst>
                <a:tab pos="20129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Income from purchases consistently pays you and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your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team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at minimal cost to your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business</a:t>
            </a:r>
            <a:endParaRPr sz="2900">
              <a:latin typeface="Proxima Nova"/>
              <a:cs typeface="Proxima Nov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5550">
              <a:latin typeface="Proxima Nova"/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SIMPLE</a:t>
            </a:r>
            <a:r>
              <a:rPr sz="3250" b="1" spc="-10" dirty="0">
                <a:solidFill>
                  <a:srgbClr val="A06E67"/>
                </a:solidFill>
                <a:latin typeface="Proxima Nova"/>
                <a:cs typeface="Proxima Nova"/>
              </a:rPr>
              <a:t> STEPS</a:t>
            </a:r>
            <a:endParaRPr sz="3250">
              <a:latin typeface="Proxima Nova"/>
              <a:cs typeface="Proxima Nova"/>
            </a:endParaRPr>
          </a:p>
          <a:p>
            <a:pPr marL="540385" indent="-528320">
              <a:lnSpc>
                <a:spcPct val="100000"/>
              </a:lnSpc>
              <a:spcBef>
                <a:spcPts val="1625"/>
              </a:spcBef>
              <a:buAutoNum type="arabicPeriod"/>
              <a:tabLst>
                <a:tab pos="539750" algn="l"/>
                <a:tab pos="541020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Build in your own office first with clients and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customers</a:t>
            </a:r>
            <a:endParaRPr sz="2900">
              <a:latin typeface="Proxima Nova"/>
              <a:cs typeface="Proxima Nova"/>
            </a:endParaRPr>
          </a:p>
          <a:p>
            <a:pPr marL="540385" indent="-528320">
              <a:lnSpc>
                <a:spcPct val="100000"/>
              </a:lnSpc>
              <a:spcBef>
                <a:spcPts val="2395"/>
              </a:spcBef>
              <a:buAutoNum type="arabicPeriod"/>
              <a:tabLst>
                <a:tab pos="539750" algn="l"/>
                <a:tab pos="541020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Duplicate the process with other spas, salons,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etc.</a:t>
            </a:r>
            <a:endParaRPr sz="2900">
              <a:latin typeface="Proxima Nova"/>
              <a:cs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7574" y="576287"/>
            <a:ext cx="8340725" cy="1219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80" dirty="0"/>
              <a:t>Incentive</a:t>
            </a:r>
            <a:r>
              <a:rPr spc="-229" dirty="0"/>
              <a:t> </a:t>
            </a:r>
            <a:r>
              <a:rPr spc="-590" dirty="0"/>
              <a:t>T</a:t>
            </a:r>
            <a:r>
              <a:rPr dirty="0"/>
              <a:t>o</a:t>
            </a:r>
            <a:r>
              <a:rPr spc="-75" dirty="0"/>
              <a:t> </a:t>
            </a:r>
            <a:r>
              <a:rPr spc="-10" dirty="0"/>
              <a:t>Share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9554" cy="113085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69977" y="2055611"/>
            <a:ext cx="7451090" cy="2534920"/>
          </a:xfrm>
          <a:prstGeom prst="rect">
            <a:avLst/>
          </a:prstGeom>
        </p:spPr>
        <p:txBody>
          <a:bodyPr vert="horz" wrap="square" lIns="0" tIns="2463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39"/>
              </a:spcBef>
            </a:pP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SHARING</a:t>
            </a:r>
            <a:r>
              <a:rPr sz="3250" b="1" spc="-45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BONUSES</a:t>
            </a:r>
            <a:r>
              <a:rPr sz="3250" b="1" spc="-35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FOR</a:t>
            </a:r>
            <a:r>
              <a:rPr sz="3250" b="1" spc="-35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YOUR</a:t>
            </a:r>
            <a:r>
              <a:rPr sz="3250" b="1" spc="-30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A06E67"/>
                </a:solidFill>
                <a:latin typeface="Proxima Nova"/>
                <a:cs typeface="Proxima Nova"/>
              </a:rPr>
              <a:t>STAFF</a:t>
            </a:r>
            <a:endParaRPr sz="3250">
              <a:latin typeface="Proxima Nova"/>
              <a:cs typeface="Proxima Nova"/>
            </a:endParaRPr>
          </a:p>
          <a:p>
            <a:pPr marL="200660" marR="2058035" indent="-188595">
              <a:lnSpc>
                <a:spcPts val="3120"/>
              </a:lnSpc>
              <a:spcBef>
                <a:spcPts val="2035"/>
              </a:spcBef>
              <a:buChar char="•"/>
              <a:tabLst>
                <a:tab pos="20129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Staff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has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the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opportunity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to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earn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additional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income</a:t>
            </a:r>
            <a:endParaRPr sz="2900">
              <a:latin typeface="Proxima Nova"/>
              <a:cs typeface="Proxima Nova"/>
            </a:endParaRPr>
          </a:p>
          <a:p>
            <a:pPr marL="200660" indent="-188595">
              <a:lnSpc>
                <a:spcPct val="100000"/>
              </a:lnSpc>
              <a:spcBef>
                <a:spcPts val="2260"/>
              </a:spcBef>
              <a:buChar char="•"/>
              <a:tabLst>
                <a:tab pos="201295" algn="l"/>
              </a:tabLst>
            </a:pPr>
            <a:r>
              <a:rPr sz="2900" spc="-100" dirty="0">
                <a:solidFill>
                  <a:srgbClr val="53585B"/>
                </a:solidFill>
                <a:latin typeface="Proxima Nova"/>
                <a:cs typeface="Proxima Nova"/>
              </a:rPr>
              <a:t>You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earn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income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for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sales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made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by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your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staff</a:t>
            </a:r>
            <a:endParaRPr sz="2900">
              <a:latin typeface="Proxima Nova"/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9977" y="5261315"/>
            <a:ext cx="6485890" cy="5232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250" b="1" spc="-10" dirty="0">
                <a:solidFill>
                  <a:srgbClr val="A06E67"/>
                </a:solidFill>
                <a:latin typeface="Proxima Nova"/>
                <a:cs typeface="Proxima Nova"/>
              </a:rPr>
              <a:t>STAFF</a:t>
            </a:r>
            <a:r>
              <a:rPr sz="3250" b="1" spc="-75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MEMBER</a:t>
            </a:r>
            <a:r>
              <a:rPr sz="3250" b="1" spc="-60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SHARES</a:t>
            </a:r>
            <a:r>
              <a:rPr sz="3250" b="1" spc="-60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A06E67"/>
                </a:solidFill>
                <a:latin typeface="Proxima Nova"/>
                <a:cs typeface="Proxima Nova"/>
              </a:rPr>
              <a:t>BEAUTY</a:t>
            </a:r>
            <a:endParaRPr sz="3250">
              <a:latin typeface="Proxima Nova"/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9977" y="5425273"/>
            <a:ext cx="7595870" cy="2679065"/>
          </a:xfrm>
          <a:prstGeom prst="rect">
            <a:avLst/>
          </a:prstGeom>
        </p:spPr>
        <p:txBody>
          <a:bodyPr vert="horz" wrap="square" lIns="0" tIns="24637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39"/>
              </a:spcBef>
            </a:pP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AFTERGLOW</a:t>
            </a:r>
            <a:r>
              <a:rPr sz="3250" b="1" spc="-80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A06E67"/>
                </a:solidFill>
                <a:latin typeface="Proxima Nova"/>
                <a:cs typeface="Proxima Nova"/>
              </a:rPr>
              <a:t>BUNDLE</a:t>
            </a:r>
            <a:r>
              <a:rPr sz="3250" b="1" spc="-75" dirty="0">
                <a:solidFill>
                  <a:srgbClr val="A06E67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A06E67"/>
                </a:solidFill>
                <a:latin typeface="Proxima Nova"/>
                <a:cs typeface="Proxima Nova"/>
              </a:rPr>
              <a:t>WITH:</a:t>
            </a:r>
            <a:endParaRPr sz="3250">
              <a:latin typeface="Proxima Nova"/>
              <a:cs typeface="Proxima Nova"/>
            </a:endParaRPr>
          </a:p>
          <a:p>
            <a:pPr marL="200660" indent="-188595">
              <a:lnSpc>
                <a:spcPct val="100000"/>
              </a:lnSpc>
              <a:spcBef>
                <a:spcPts val="1630"/>
              </a:spcBef>
              <a:buChar char="•"/>
              <a:tabLst>
                <a:tab pos="20129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1 new Customer → $30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bonus</a:t>
            </a:r>
            <a:endParaRPr sz="2900">
              <a:latin typeface="Proxima Nova"/>
              <a:cs typeface="Proxima Nov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53585B"/>
              </a:buClr>
              <a:buFont typeface="Proxima Nova"/>
              <a:buChar char="•"/>
            </a:pPr>
            <a:endParaRPr sz="3400">
              <a:latin typeface="Proxima Nova"/>
              <a:cs typeface="Proxima Nova"/>
            </a:endParaRPr>
          </a:p>
          <a:p>
            <a:pPr marL="200660" marR="5080" indent="-188595">
              <a:lnSpc>
                <a:spcPts val="3120"/>
              </a:lnSpc>
              <a:buChar char="•"/>
              <a:tabLst>
                <a:tab pos="20129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2 or more Customers in the same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commission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week (Monday-Sunday) → $60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bonus</a:t>
            </a:r>
            <a:endParaRPr sz="2900">
              <a:latin typeface="Proxima Nova"/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31113" y="2109222"/>
            <a:ext cx="8089265" cy="94741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" algn="ctr">
              <a:lnSpc>
                <a:spcPts val="3340"/>
              </a:lnSpc>
              <a:spcBef>
                <a:spcPts val="135"/>
              </a:spcBef>
            </a:pPr>
            <a:r>
              <a:rPr sz="285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How</a:t>
            </a:r>
            <a:r>
              <a:rPr sz="2850" b="1" spc="114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85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this</a:t>
            </a:r>
            <a:r>
              <a:rPr sz="2850" b="1" spc="114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85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looks</a:t>
            </a:r>
            <a:r>
              <a:rPr sz="2850" b="1" spc="110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850" b="1" spc="-10" dirty="0">
                <a:solidFill>
                  <a:srgbClr val="53585B"/>
                </a:solidFill>
                <a:latin typeface="ProximaNova-Semibold"/>
                <a:cs typeface="ProximaNova-Semibold"/>
              </a:rPr>
              <a:t>visually:</a:t>
            </a:r>
            <a:endParaRPr sz="2850">
              <a:latin typeface="ProximaNova-Semibold"/>
              <a:cs typeface="ProximaNova-Semibold"/>
            </a:endParaRPr>
          </a:p>
          <a:p>
            <a:pPr algn="ctr">
              <a:lnSpc>
                <a:spcPts val="3879"/>
              </a:lnSpc>
            </a:pPr>
            <a:r>
              <a:rPr sz="3300" dirty="0">
                <a:solidFill>
                  <a:srgbClr val="53585B"/>
                </a:solidFill>
                <a:latin typeface="ProximaNova-Light"/>
                <a:cs typeface="ProximaNova-Light"/>
              </a:rPr>
              <a:t>STAFF</a:t>
            </a:r>
            <a:r>
              <a:rPr sz="3300" spc="29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300" dirty="0">
                <a:solidFill>
                  <a:srgbClr val="53585B"/>
                </a:solidFill>
                <a:latin typeface="ProximaNova-Light"/>
                <a:cs typeface="ProximaNova-Light"/>
              </a:rPr>
              <a:t>MEMBER</a:t>
            </a:r>
            <a:r>
              <a:rPr sz="3300" spc="29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300" dirty="0">
                <a:solidFill>
                  <a:srgbClr val="53585B"/>
                </a:solidFill>
                <a:latin typeface="ProximaNova-Light"/>
                <a:cs typeface="ProximaNova-Light"/>
              </a:rPr>
              <a:t>SHARES</a:t>
            </a:r>
            <a:r>
              <a:rPr sz="3300" spc="29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300" dirty="0">
                <a:solidFill>
                  <a:srgbClr val="53585B"/>
                </a:solidFill>
                <a:latin typeface="ProximaNova-Light"/>
                <a:cs typeface="ProximaNova-Light"/>
              </a:rPr>
              <a:t>WITH</a:t>
            </a:r>
            <a:r>
              <a:rPr sz="3300" spc="29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300" dirty="0">
                <a:solidFill>
                  <a:srgbClr val="53585B"/>
                </a:solidFill>
                <a:latin typeface="ProximaNova-Light"/>
                <a:cs typeface="ProximaNova-Light"/>
              </a:rPr>
              <a:t>2</a:t>
            </a:r>
            <a:r>
              <a:rPr sz="3300" spc="29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3300" spc="35" dirty="0">
                <a:solidFill>
                  <a:srgbClr val="53585B"/>
                </a:solidFill>
                <a:latin typeface="ProximaNova-Light"/>
                <a:cs typeface="ProximaNova-Light"/>
              </a:rPr>
              <a:t>CLIENTS</a:t>
            </a:r>
            <a:endParaRPr sz="3300">
              <a:latin typeface="ProximaNova-Light"/>
              <a:cs typeface="ProximaNova-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494689" y="3726893"/>
            <a:ext cx="2138441" cy="2137836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9360971" y="3685359"/>
            <a:ext cx="3376295" cy="2869565"/>
            <a:chOff x="9360971" y="3685359"/>
            <a:chExt cx="3376295" cy="286956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52130" y="3685359"/>
              <a:ext cx="2184965" cy="218878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60971" y="4984141"/>
              <a:ext cx="1570632" cy="157063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6369118" y="3725740"/>
            <a:ext cx="3347085" cy="2829560"/>
            <a:chOff x="16369118" y="3725740"/>
            <a:chExt cx="3347085" cy="282956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369118" y="3725740"/>
              <a:ext cx="2144537" cy="21367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145520" y="4984141"/>
              <a:ext cx="1570632" cy="1570632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3776614" y="6012036"/>
            <a:ext cx="167767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0" dirty="0">
                <a:solidFill>
                  <a:srgbClr val="53585B"/>
                </a:solidFill>
                <a:latin typeface="ProximaNova-Medium"/>
                <a:cs typeface="ProximaNova-Medium"/>
              </a:rPr>
              <a:t>STAFF</a:t>
            </a:r>
            <a:r>
              <a:rPr sz="1800" spc="-85" dirty="0">
                <a:solidFill>
                  <a:srgbClr val="53585B"/>
                </a:solidFill>
                <a:latin typeface="ProximaNova-Medium"/>
                <a:cs typeface="ProximaNova-Medium"/>
              </a:rPr>
              <a:t> </a:t>
            </a:r>
            <a:r>
              <a:rPr sz="1800" spc="-10" dirty="0">
                <a:solidFill>
                  <a:srgbClr val="53585B"/>
                </a:solidFill>
                <a:latin typeface="ProximaNova-Medium"/>
                <a:cs typeface="ProximaNova-Medium"/>
              </a:rPr>
              <a:t>MEMBER</a:t>
            </a:r>
            <a:endParaRPr sz="1800">
              <a:latin typeface="ProximaNova-Medium"/>
              <a:cs typeface="ProximaNova-Medium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240387" y="6012036"/>
            <a:ext cx="928369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53585B"/>
                </a:solidFill>
                <a:latin typeface="ProximaNova-Medium"/>
                <a:cs typeface="ProximaNova-Medium"/>
              </a:rPr>
              <a:t>CLIENT </a:t>
            </a:r>
            <a:r>
              <a:rPr sz="1800" spc="-50" dirty="0">
                <a:solidFill>
                  <a:srgbClr val="53585B"/>
                </a:solidFill>
                <a:latin typeface="ProximaNova-Medium"/>
                <a:cs typeface="ProximaNova-Medium"/>
              </a:rPr>
              <a:t>1</a:t>
            </a:r>
            <a:endParaRPr sz="1800">
              <a:latin typeface="ProximaNova-Medium"/>
              <a:cs typeface="ProximaNova-Medium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45951" y="6012036"/>
            <a:ext cx="98171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dirty="0">
                <a:solidFill>
                  <a:srgbClr val="53585B"/>
                </a:solidFill>
                <a:latin typeface="ProximaNova-Medium"/>
                <a:cs typeface="ProximaNova-Medium"/>
              </a:rPr>
              <a:t>CLIENT </a:t>
            </a:r>
            <a:r>
              <a:rPr sz="1800" spc="-50" dirty="0">
                <a:solidFill>
                  <a:srgbClr val="53585B"/>
                </a:solidFill>
                <a:latin typeface="ProximaNova-Medium"/>
                <a:cs typeface="ProximaNova-Medium"/>
              </a:rPr>
              <a:t>2</a:t>
            </a:r>
            <a:endParaRPr sz="1800">
              <a:latin typeface="ProximaNova-Medium"/>
              <a:cs typeface="ProximaNova-Medium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2920025" y="4774723"/>
            <a:ext cx="409575" cy="31750"/>
            <a:chOff x="12920025" y="4774723"/>
            <a:chExt cx="409575" cy="31750"/>
          </a:xfrm>
        </p:grpSpPr>
        <p:sp>
          <p:nvSpPr>
            <p:cNvPr id="19" name="object 19"/>
            <p:cNvSpPr/>
            <p:nvPr/>
          </p:nvSpPr>
          <p:spPr>
            <a:xfrm>
              <a:off x="12920025" y="4790430"/>
              <a:ext cx="344805" cy="0"/>
            </a:xfrm>
            <a:custGeom>
              <a:avLst/>
              <a:gdLst/>
              <a:ahLst/>
              <a:cxnLst/>
              <a:rect l="l" t="t" r="r" b="b"/>
              <a:pathLst>
                <a:path w="344805">
                  <a:moveTo>
                    <a:pt x="0" y="0"/>
                  </a:moveTo>
                  <a:lnTo>
                    <a:pt x="344492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298024" y="477472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15706"/>
                  </a:moveTo>
                  <a:lnTo>
                    <a:pt x="4600" y="4600"/>
                  </a:lnTo>
                  <a:lnTo>
                    <a:pt x="15706" y="0"/>
                  </a:lnTo>
                  <a:lnTo>
                    <a:pt x="26812" y="4600"/>
                  </a:lnTo>
                  <a:lnTo>
                    <a:pt x="31412" y="15706"/>
                  </a:lnTo>
                  <a:lnTo>
                    <a:pt x="26812" y="26812"/>
                  </a:lnTo>
                  <a:lnTo>
                    <a:pt x="15706" y="31412"/>
                  </a:lnTo>
                  <a:lnTo>
                    <a:pt x="4600" y="26812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2805892" y="477472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15706"/>
                </a:moveTo>
                <a:lnTo>
                  <a:pt x="4600" y="4600"/>
                </a:lnTo>
                <a:lnTo>
                  <a:pt x="15706" y="0"/>
                </a:lnTo>
                <a:lnTo>
                  <a:pt x="26812" y="4600"/>
                </a:lnTo>
                <a:lnTo>
                  <a:pt x="31412" y="15706"/>
                </a:lnTo>
                <a:lnTo>
                  <a:pt x="26812" y="26812"/>
                </a:lnTo>
                <a:lnTo>
                  <a:pt x="15706" y="31412"/>
                </a:lnTo>
                <a:lnTo>
                  <a:pt x="4600" y="26812"/>
                </a:lnTo>
                <a:lnTo>
                  <a:pt x="0" y="15706"/>
                </a:lnTo>
                <a:close/>
              </a:path>
            </a:pathLst>
          </a:custGeom>
          <a:solidFill>
            <a:srgbClr val="53585B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5851872" y="4774723"/>
            <a:ext cx="409575" cy="31750"/>
            <a:chOff x="15851872" y="4774723"/>
            <a:chExt cx="409575" cy="31750"/>
          </a:xfrm>
        </p:grpSpPr>
        <p:sp>
          <p:nvSpPr>
            <p:cNvPr id="23" name="object 23"/>
            <p:cNvSpPr/>
            <p:nvPr/>
          </p:nvSpPr>
          <p:spPr>
            <a:xfrm>
              <a:off x="15851872" y="4790430"/>
              <a:ext cx="344805" cy="0"/>
            </a:xfrm>
            <a:custGeom>
              <a:avLst/>
              <a:gdLst/>
              <a:ahLst/>
              <a:cxnLst/>
              <a:rect l="l" t="t" r="r" b="b"/>
              <a:pathLst>
                <a:path w="344805">
                  <a:moveTo>
                    <a:pt x="0" y="0"/>
                  </a:moveTo>
                  <a:lnTo>
                    <a:pt x="344492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229871" y="4774723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15706"/>
                  </a:moveTo>
                  <a:lnTo>
                    <a:pt x="4600" y="4600"/>
                  </a:lnTo>
                  <a:lnTo>
                    <a:pt x="15706" y="0"/>
                  </a:lnTo>
                  <a:lnTo>
                    <a:pt x="26812" y="4600"/>
                  </a:lnTo>
                  <a:lnTo>
                    <a:pt x="31412" y="15706"/>
                  </a:lnTo>
                  <a:lnTo>
                    <a:pt x="26812" y="26812"/>
                  </a:lnTo>
                  <a:lnTo>
                    <a:pt x="15706" y="31412"/>
                  </a:lnTo>
                  <a:lnTo>
                    <a:pt x="4600" y="26812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5737740" y="4774723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15706"/>
                </a:moveTo>
                <a:lnTo>
                  <a:pt x="4600" y="4600"/>
                </a:lnTo>
                <a:lnTo>
                  <a:pt x="15706" y="0"/>
                </a:lnTo>
                <a:lnTo>
                  <a:pt x="26812" y="4600"/>
                </a:lnTo>
                <a:lnTo>
                  <a:pt x="31412" y="15706"/>
                </a:lnTo>
                <a:lnTo>
                  <a:pt x="26812" y="26812"/>
                </a:lnTo>
                <a:lnTo>
                  <a:pt x="15706" y="31412"/>
                </a:lnTo>
                <a:lnTo>
                  <a:pt x="4600" y="26812"/>
                </a:lnTo>
                <a:lnTo>
                  <a:pt x="0" y="15706"/>
                </a:lnTo>
                <a:close/>
              </a:path>
            </a:pathLst>
          </a:custGeom>
          <a:solidFill>
            <a:srgbClr val="53585B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0806018" y="7982471"/>
            <a:ext cx="357505" cy="810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150" b="1" dirty="0">
                <a:solidFill>
                  <a:srgbClr val="53585B"/>
                </a:solidFill>
                <a:latin typeface="ProximaNova-Extrabld"/>
                <a:cs typeface="ProximaNova-Extrabld"/>
              </a:rPr>
              <a:t>+</a:t>
            </a:r>
            <a:endParaRPr sz="5150">
              <a:latin typeface="ProximaNova-Extrabld"/>
              <a:cs typeface="ProximaNova-Extrab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064570" y="7216816"/>
            <a:ext cx="7128509" cy="243522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ts val="3540"/>
              </a:lnSpc>
              <a:spcBef>
                <a:spcPts val="114"/>
              </a:spcBef>
            </a:pP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BONUS</a:t>
            </a:r>
            <a:r>
              <a:rPr sz="2950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FOR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SHARING</a:t>
            </a:r>
            <a:r>
              <a:rPr sz="2950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WITH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2:</a:t>
            </a:r>
            <a:r>
              <a:rPr sz="2950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b="1" spc="-20" dirty="0">
                <a:solidFill>
                  <a:srgbClr val="A06E67"/>
                </a:solidFill>
                <a:latin typeface="ProximaNova-Extrabld"/>
                <a:cs typeface="ProximaNova-Extrabld"/>
              </a:rPr>
              <a:t>$120</a:t>
            </a:r>
            <a:endParaRPr sz="2950">
              <a:latin typeface="ProximaNova-Extrabld"/>
              <a:cs typeface="ProximaNova-Extrabld"/>
            </a:endParaRPr>
          </a:p>
          <a:p>
            <a:pPr algn="ctr">
              <a:lnSpc>
                <a:spcPts val="2760"/>
              </a:lnSpc>
            </a:pP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($60</a:t>
            </a:r>
            <a:r>
              <a:rPr sz="2300" spc="3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PIB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each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time</a:t>
            </a:r>
            <a:r>
              <a:rPr sz="2300" spc="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for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2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or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more</a:t>
            </a:r>
            <a:r>
              <a:rPr sz="2300" spc="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Customers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in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2300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spc="-10" dirty="0">
                <a:solidFill>
                  <a:srgbClr val="53585B"/>
                </a:solidFill>
                <a:latin typeface="Proxima Nova"/>
                <a:cs typeface="Proxima Nova"/>
              </a:rPr>
              <a:t>week)</a:t>
            </a:r>
            <a:endParaRPr sz="2300">
              <a:latin typeface="Proxima Nova"/>
              <a:cs typeface="Proxima Nova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2950" spc="-50" dirty="0">
                <a:solidFill>
                  <a:srgbClr val="53585B"/>
                </a:solidFill>
                <a:latin typeface="Proxima Nova"/>
                <a:cs typeface="Proxima Nova"/>
              </a:rPr>
              <a:t>FIRST-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TIME</a:t>
            </a:r>
            <a:r>
              <a:rPr sz="2950" spc="9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SHARING</a:t>
            </a:r>
            <a:r>
              <a:rPr sz="2950" spc="9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BONUS:</a:t>
            </a:r>
            <a:r>
              <a:rPr sz="2950" spc="9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b="1" spc="-20" dirty="0">
                <a:solidFill>
                  <a:srgbClr val="A06E67"/>
                </a:solidFill>
                <a:latin typeface="ProximaNova-Extrabld"/>
                <a:cs typeface="ProximaNova-Extrabld"/>
              </a:rPr>
              <a:t>$120</a:t>
            </a:r>
            <a:endParaRPr sz="2950">
              <a:latin typeface="ProximaNova-Extrabld"/>
              <a:cs typeface="ProximaNova-Extrabld"/>
            </a:endParaRPr>
          </a:p>
          <a:p>
            <a:pPr marL="635" algn="ctr">
              <a:lnSpc>
                <a:spcPct val="100000"/>
              </a:lnSpc>
              <a:spcBef>
                <a:spcPts val="3719"/>
              </a:spcBef>
            </a:pPr>
            <a:r>
              <a:rPr sz="3700" b="1" dirty="0">
                <a:solidFill>
                  <a:srgbClr val="A06E67"/>
                </a:solidFill>
                <a:latin typeface="ProximaNova-Extrabld"/>
                <a:cs typeface="ProximaNova-Extrabld"/>
              </a:rPr>
              <a:t>$240</a:t>
            </a:r>
            <a:r>
              <a:rPr sz="3700" b="1" spc="70" dirty="0">
                <a:solidFill>
                  <a:srgbClr val="A06E67"/>
                </a:solidFill>
                <a:latin typeface="ProximaNova-Extrabld"/>
                <a:cs typeface="ProximaNova-Extrabld"/>
              </a:rPr>
              <a:t> </a:t>
            </a:r>
            <a:r>
              <a:rPr sz="3700" b="1" spc="-10" dirty="0">
                <a:solidFill>
                  <a:srgbClr val="A06E67"/>
                </a:solidFill>
                <a:latin typeface="ProximaNova-Extrabld"/>
                <a:cs typeface="ProximaNova-Extrabld"/>
              </a:rPr>
              <a:t>TOTAL</a:t>
            </a:r>
            <a:endParaRPr sz="3700">
              <a:latin typeface="ProximaNova-Extrabld"/>
              <a:cs typeface="ProximaNova-Extrabld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795482" y="8893708"/>
            <a:ext cx="7476490" cy="0"/>
          </a:xfrm>
          <a:custGeom>
            <a:avLst/>
            <a:gdLst/>
            <a:ahLst/>
            <a:cxnLst/>
            <a:rect l="l" t="t" r="r" b="b"/>
            <a:pathLst>
              <a:path w="7476490">
                <a:moveTo>
                  <a:pt x="0" y="0"/>
                </a:moveTo>
                <a:lnTo>
                  <a:pt x="7476212" y="0"/>
                </a:lnTo>
              </a:path>
            </a:pathLst>
          </a:custGeom>
          <a:ln w="13088">
            <a:solidFill>
              <a:srgbClr val="53585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78874" y="9713180"/>
            <a:ext cx="7028180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0"/>
              </a:spcBef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ability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income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under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Compensation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Plan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depends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many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factors,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including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</a:t>
            </a:r>
            <a:r>
              <a:rPr sz="1200" spc="16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individual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Independent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Associate's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business,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social,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sales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skills;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personal</a:t>
            </a:r>
            <a:r>
              <a:rPr sz="1200" spc="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ambition</a:t>
            </a:r>
            <a:r>
              <a:rPr sz="1200" spc="500" dirty="0">
                <a:solidFill>
                  <a:srgbClr val="53585B"/>
                </a:solidFill>
                <a:latin typeface="ProximaNova-Light"/>
                <a:cs typeface="ProximaNova-Light"/>
              </a:rPr>
              <a:t> 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activity;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availability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time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financial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resources;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access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large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network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family,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friends,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business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contacts.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4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cannot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does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4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guarantee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any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particular</a:t>
            </a:r>
            <a:r>
              <a:rPr sz="1200" spc="14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level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earnings.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20" dirty="0">
                <a:solidFill>
                  <a:srgbClr val="53585B"/>
                </a:solidFill>
                <a:latin typeface="ProximaNova-Light"/>
                <a:cs typeface="ProximaNova-Light"/>
              </a:rPr>
              <a:t>Even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Associates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who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dedicate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significant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amount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time,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effort,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personal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funds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may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achieve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50" dirty="0">
                <a:solidFill>
                  <a:srgbClr val="53585B"/>
                </a:solidFill>
                <a:latin typeface="ProximaNova-Light"/>
                <a:cs typeface="ProximaNova-Light"/>
              </a:rPr>
              <a:t>a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meaningful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level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success.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For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average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earnings,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refer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IsagenixEarnings.com.</a:t>
            </a:r>
            <a:endParaRPr sz="1200">
              <a:latin typeface="ProximaNova-Light"/>
              <a:cs typeface="ProximaNova-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43746" y="2274828"/>
            <a:ext cx="3482340" cy="2138680"/>
            <a:chOff x="7643746" y="2274828"/>
            <a:chExt cx="3482340" cy="21386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88249" y="2274828"/>
              <a:ext cx="2137215" cy="21385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3746" y="2753842"/>
              <a:ext cx="1570632" cy="157063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212394" y="471578"/>
            <a:ext cx="5099685" cy="4203700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 marR="5080">
              <a:lnSpc>
                <a:spcPts val="7830"/>
              </a:lnSpc>
              <a:spcBef>
                <a:spcPts val="1664"/>
              </a:spcBef>
            </a:pPr>
            <a:r>
              <a:rPr sz="7800" b="1" spc="-10" dirty="0">
                <a:solidFill>
                  <a:srgbClr val="53585B"/>
                </a:solidFill>
                <a:latin typeface="Superior Title Bold"/>
                <a:cs typeface="Superior Title Bold"/>
              </a:rPr>
              <a:t>Consistent Benefits </a:t>
            </a:r>
            <a:r>
              <a:rPr sz="7800" b="1" dirty="0">
                <a:solidFill>
                  <a:srgbClr val="53585B"/>
                </a:solidFill>
                <a:latin typeface="Superior Title Bold"/>
                <a:cs typeface="Superior Title Bold"/>
              </a:rPr>
              <a:t>for</a:t>
            </a:r>
            <a:r>
              <a:rPr sz="7800" b="1" spc="-315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7800" b="1" spc="-20" dirty="0">
                <a:solidFill>
                  <a:srgbClr val="53585B"/>
                </a:solidFill>
                <a:latin typeface="Superior Title Bold"/>
                <a:cs typeface="Superior Title Bold"/>
              </a:rPr>
              <a:t>Those </a:t>
            </a:r>
            <a:r>
              <a:rPr sz="7800" b="1" dirty="0">
                <a:solidFill>
                  <a:srgbClr val="53585B"/>
                </a:solidFill>
                <a:latin typeface="Superior Title Bold"/>
                <a:cs typeface="Superior Title Bold"/>
              </a:rPr>
              <a:t>Who</a:t>
            </a:r>
            <a:r>
              <a:rPr sz="7800" b="1" spc="-165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7800" b="1" spc="-60" dirty="0">
                <a:solidFill>
                  <a:srgbClr val="53585B"/>
                </a:solidFill>
                <a:latin typeface="Superior Title Bold"/>
                <a:cs typeface="Superior Title Bold"/>
              </a:rPr>
              <a:t>Share</a:t>
            </a:r>
            <a:endParaRPr sz="7800">
              <a:latin typeface="Superior Title"/>
              <a:cs typeface="Superior Title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4554855" cy="11308715"/>
            <a:chOff x="0" y="0"/>
            <a:chExt cx="4554855" cy="1130871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879554" cy="1130855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9554" y="4743311"/>
              <a:ext cx="3675280" cy="4539128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4437121" y="1003707"/>
            <a:ext cx="4131310" cy="80708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ts val="2890"/>
              </a:lnSpc>
              <a:spcBef>
                <a:spcPts val="505"/>
              </a:spcBef>
            </a:pPr>
            <a:r>
              <a:rPr sz="270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2</a:t>
            </a:r>
            <a:r>
              <a:rPr sz="2700" b="1" spc="170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OR</a:t>
            </a:r>
            <a:r>
              <a:rPr sz="2700" b="1" spc="175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spc="45" dirty="0">
                <a:solidFill>
                  <a:srgbClr val="53585B"/>
                </a:solidFill>
                <a:latin typeface="ProximaNova-Semibold"/>
                <a:cs typeface="ProximaNova-Semibold"/>
              </a:rPr>
              <a:t>MORE</a:t>
            </a:r>
            <a:r>
              <a:rPr sz="2700" b="1" spc="175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spc="50" dirty="0">
                <a:solidFill>
                  <a:srgbClr val="53585B"/>
                </a:solidFill>
                <a:latin typeface="ProximaNova-Semibold"/>
                <a:cs typeface="ProximaNova-Semibold"/>
              </a:rPr>
              <a:t>PEOPLE</a:t>
            </a:r>
            <a:r>
              <a:rPr sz="2700" b="1" spc="175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IN</a:t>
            </a:r>
            <a:r>
              <a:rPr sz="2700" b="1" spc="175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spc="-50" dirty="0">
                <a:solidFill>
                  <a:srgbClr val="53585B"/>
                </a:solidFill>
                <a:latin typeface="ProximaNova-Semibold"/>
                <a:cs typeface="ProximaNova-Semibold"/>
              </a:rPr>
              <a:t>A </a:t>
            </a:r>
            <a:r>
              <a:rPr sz="2700" b="1" spc="50" dirty="0">
                <a:solidFill>
                  <a:srgbClr val="53585B"/>
                </a:solidFill>
                <a:latin typeface="ProximaNova-Semibold"/>
                <a:cs typeface="ProximaNova-Semibold"/>
              </a:rPr>
              <a:t>WEEK,</a:t>
            </a:r>
            <a:r>
              <a:rPr sz="2700" b="1" spc="165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spc="45" dirty="0">
                <a:solidFill>
                  <a:srgbClr val="53585B"/>
                </a:solidFill>
                <a:latin typeface="ProximaNova-Semibold"/>
                <a:cs typeface="ProximaNova-Semibold"/>
              </a:rPr>
              <a:t>EARN</a:t>
            </a:r>
            <a:r>
              <a:rPr sz="2700" b="1" spc="180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25%</a:t>
            </a:r>
            <a:r>
              <a:rPr sz="2700" b="1" spc="180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=</a:t>
            </a:r>
            <a:r>
              <a:rPr sz="2700" b="1" spc="180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spc="45" dirty="0">
                <a:solidFill>
                  <a:srgbClr val="A06E67"/>
                </a:solidFill>
                <a:latin typeface="ProximaNova-Extrabld"/>
                <a:cs typeface="ProximaNova-Extrabld"/>
              </a:rPr>
              <a:t>$120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463390" y="3062282"/>
            <a:ext cx="3083560" cy="111442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0"/>
              </a:spcBef>
              <a:tabLst>
                <a:tab pos="1423670" algn="l"/>
                <a:tab pos="2386965" algn="l"/>
              </a:tabLst>
            </a:pPr>
            <a:r>
              <a:rPr sz="2700" b="1" spc="-25" dirty="0">
                <a:solidFill>
                  <a:srgbClr val="53585B"/>
                </a:solidFill>
                <a:latin typeface="ProximaNova-Extrabld"/>
                <a:cs typeface="ProximaNova-Extrabld"/>
              </a:rPr>
              <a:t>$60</a:t>
            </a:r>
            <a:r>
              <a:rPr sz="2700" b="1" dirty="0">
                <a:solidFill>
                  <a:srgbClr val="53585B"/>
                </a:solidFill>
                <a:latin typeface="ProximaNova-Extrabld"/>
                <a:cs typeface="ProximaNova-Extrabld"/>
              </a:rPr>
              <a:t>	</a:t>
            </a:r>
            <a:r>
              <a:rPr sz="2700" b="1" spc="-60" dirty="0">
                <a:solidFill>
                  <a:srgbClr val="53585B"/>
                </a:solidFill>
                <a:latin typeface="ProximaNova-Extrabld"/>
                <a:cs typeface="ProximaNova-Extrabld"/>
              </a:rPr>
              <a:t>+</a:t>
            </a:r>
            <a:r>
              <a:rPr sz="2700" b="1" dirty="0">
                <a:solidFill>
                  <a:srgbClr val="53585B"/>
                </a:solidFill>
                <a:latin typeface="ProximaNova-Extrabld"/>
                <a:cs typeface="ProximaNova-Extrabld"/>
              </a:rPr>
              <a:t>	</a:t>
            </a:r>
            <a:r>
              <a:rPr sz="2700" b="1" spc="40" dirty="0">
                <a:solidFill>
                  <a:srgbClr val="53585B"/>
                </a:solidFill>
                <a:latin typeface="ProximaNova-Extrabld"/>
                <a:cs typeface="ProximaNova-Extrabld"/>
              </a:rPr>
              <a:t>$60</a:t>
            </a:r>
            <a:endParaRPr sz="2700">
              <a:latin typeface="ProximaNova-Extrabld"/>
              <a:cs typeface="ProximaNova-Extrabld"/>
            </a:endParaRPr>
          </a:p>
          <a:p>
            <a:pPr marR="13335" algn="ctr">
              <a:lnSpc>
                <a:spcPct val="100000"/>
              </a:lnSpc>
              <a:spcBef>
                <a:spcPts val="1050"/>
              </a:spcBef>
            </a:pPr>
            <a:r>
              <a:rPr sz="270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=</a:t>
            </a:r>
            <a:r>
              <a:rPr sz="2700" b="1" spc="140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spc="45" dirty="0">
                <a:solidFill>
                  <a:srgbClr val="A06E67"/>
                </a:solidFill>
                <a:latin typeface="ProximaNova-Extrabld"/>
                <a:cs typeface="ProximaNova-Extrabld"/>
              </a:rPr>
              <a:t>$120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81851" y="7317651"/>
            <a:ext cx="696595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40" dirty="0">
                <a:solidFill>
                  <a:srgbClr val="53585B"/>
                </a:solidFill>
                <a:latin typeface="ProximaNova-Extrabld"/>
                <a:cs typeface="ProximaNova-Extrabld"/>
              </a:rPr>
              <a:t>$60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850873" y="7317651"/>
            <a:ext cx="696595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40" dirty="0">
                <a:solidFill>
                  <a:srgbClr val="53585B"/>
                </a:solidFill>
                <a:latin typeface="ProximaNova-Extrabld"/>
                <a:cs typeface="ProximaNova-Extrabld"/>
              </a:rPr>
              <a:t>$60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033962" y="7317651"/>
            <a:ext cx="696595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40" dirty="0">
                <a:solidFill>
                  <a:srgbClr val="53585B"/>
                </a:solidFill>
                <a:latin typeface="ProximaNova-Extrabld"/>
                <a:cs typeface="ProximaNova-Extrabld"/>
              </a:rPr>
              <a:t>$60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986751" y="7317651"/>
            <a:ext cx="696595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40" dirty="0">
                <a:solidFill>
                  <a:srgbClr val="53585B"/>
                </a:solidFill>
                <a:latin typeface="ProximaNova-Extrabld"/>
                <a:cs typeface="ProximaNova-Extrabld"/>
              </a:rPr>
              <a:t>$60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47775" y="7317651"/>
            <a:ext cx="200660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10" dirty="0">
                <a:solidFill>
                  <a:srgbClr val="53585B"/>
                </a:solidFill>
                <a:latin typeface="ProximaNova-Extrabld"/>
                <a:cs typeface="ProximaNova-Extrabld"/>
              </a:rPr>
              <a:t>+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259178" y="7271579"/>
            <a:ext cx="2023110" cy="947419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480"/>
              </a:spcBef>
              <a:tabLst>
                <a:tab pos="1834514" algn="l"/>
              </a:tabLst>
            </a:pPr>
            <a:r>
              <a:rPr sz="2700" b="1" spc="-25" dirty="0">
                <a:solidFill>
                  <a:srgbClr val="53585B"/>
                </a:solidFill>
                <a:latin typeface="ProximaNova-Extrabld"/>
                <a:cs typeface="ProximaNova-Extrabld"/>
              </a:rPr>
              <a:t>$60</a:t>
            </a:r>
            <a:r>
              <a:rPr sz="2700" b="1" dirty="0">
                <a:solidFill>
                  <a:srgbClr val="53585B"/>
                </a:solidFill>
                <a:latin typeface="ProximaNova-Extrabld"/>
                <a:cs typeface="ProximaNova-Extrabld"/>
              </a:rPr>
              <a:t>	</a:t>
            </a:r>
            <a:r>
              <a:rPr sz="2700" b="1" spc="-50" dirty="0">
                <a:solidFill>
                  <a:srgbClr val="53585B"/>
                </a:solidFill>
                <a:latin typeface="ProximaNova-Extrabld"/>
                <a:cs typeface="ProximaNova-Extrabld"/>
              </a:rPr>
              <a:t>+</a:t>
            </a:r>
            <a:endParaRPr sz="2700">
              <a:latin typeface="ProximaNova-Extrabld"/>
              <a:cs typeface="ProximaNova-Extrabld"/>
            </a:endParaRPr>
          </a:p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2700" b="1" dirty="0">
                <a:solidFill>
                  <a:srgbClr val="53585B"/>
                </a:solidFill>
                <a:latin typeface="ProximaNova-Semibold"/>
                <a:cs typeface="ProximaNova-Semibold"/>
              </a:rPr>
              <a:t>=</a:t>
            </a:r>
            <a:r>
              <a:rPr sz="2700" b="1" spc="140" dirty="0">
                <a:solidFill>
                  <a:srgbClr val="53585B"/>
                </a:solidFill>
                <a:latin typeface="ProximaNova-Semibold"/>
                <a:cs typeface="ProximaNova-Semibold"/>
              </a:rPr>
              <a:t> </a:t>
            </a:r>
            <a:r>
              <a:rPr sz="2700" b="1" spc="45" dirty="0">
                <a:solidFill>
                  <a:srgbClr val="A06E67"/>
                </a:solidFill>
                <a:latin typeface="ProximaNova-Extrabld"/>
                <a:cs typeface="ProximaNova-Extrabld"/>
              </a:rPr>
              <a:t>$300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824483" y="7317651"/>
            <a:ext cx="200660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10" dirty="0">
                <a:solidFill>
                  <a:srgbClr val="53585B"/>
                </a:solidFill>
                <a:latin typeface="ProximaNova-Extrabld"/>
                <a:cs typeface="ProximaNova-Extrabld"/>
              </a:rPr>
              <a:t>+</a:t>
            </a:r>
            <a:endParaRPr sz="2700">
              <a:latin typeface="ProximaNova-Extrabld"/>
              <a:cs typeface="ProximaNova-Extrab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79623" y="7317651"/>
            <a:ext cx="200660" cy="4400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b="1" spc="10" dirty="0">
                <a:solidFill>
                  <a:srgbClr val="53585B"/>
                </a:solidFill>
                <a:latin typeface="ProximaNova-Extrabld"/>
                <a:cs typeface="ProximaNova-Extrabld"/>
              </a:rPr>
              <a:t>+</a:t>
            </a:r>
            <a:endParaRPr sz="2700">
              <a:latin typeface="ProximaNova-Extrabld"/>
              <a:cs typeface="ProximaNova-Extrabld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24056" y="669395"/>
            <a:ext cx="2138441" cy="213783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5412924" y="4805744"/>
            <a:ext cx="2988945" cy="2631440"/>
            <a:chOff x="5412924" y="4805744"/>
            <a:chExt cx="2988945" cy="2631440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16661" y="4805744"/>
              <a:ext cx="2184965" cy="21887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12924" y="6258971"/>
              <a:ext cx="1177974" cy="1177974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481417" y="4831128"/>
            <a:ext cx="5452110" cy="2606040"/>
            <a:chOff x="8481417" y="4831128"/>
            <a:chExt cx="5452110" cy="260604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10689" y="4831128"/>
              <a:ext cx="2130760" cy="21321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81417" y="6258971"/>
              <a:ext cx="1177974" cy="117797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795002" y="4847694"/>
              <a:ext cx="2138430" cy="21319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3847" y="6258971"/>
              <a:ext cx="1177974" cy="117797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14302857" y="4840058"/>
            <a:ext cx="2665730" cy="2597150"/>
            <a:chOff x="14302857" y="4840058"/>
            <a:chExt cx="2665730" cy="2597150"/>
          </a:xfrm>
        </p:grpSpPr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02857" y="4840058"/>
              <a:ext cx="2135664" cy="213701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790095" y="6258971"/>
              <a:ext cx="1177974" cy="1177974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17164609" y="4854819"/>
            <a:ext cx="2756535" cy="2582545"/>
            <a:chOff x="17164609" y="4854819"/>
            <a:chExt cx="2756535" cy="2582545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164609" y="4854819"/>
              <a:ext cx="2130025" cy="2137077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42884" y="6258971"/>
              <a:ext cx="1177974" cy="1177974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4798485" y="2291228"/>
            <a:ext cx="3484245" cy="2136775"/>
            <a:chOff x="14798485" y="2291228"/>
            <a:chExt cx="3484245" cy="2136775"/>
          </a:xfrm>
        </p:grpSpPr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798485" y="2291228"/>
              <a:ext cx="2144537" cy="21367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711533" y="2753842"/>
              <a:ext cx="1570632" cy="1570632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8419584" y="8748968"/>
            <a:ext cx="9361170" cy="200406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20"/>
              </a:spcBef>
            </a:pP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2</a:t>
            </a:r>
            <a:r>
              <a:rPr sz="2950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NEW</a:t>
            </a:r>
            <a:r>
              <a:rPr sz="2950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PEOPLE/WEEK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=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$120/WEEK</a:t>
            </a:r>
            <a:r>
              <a:rPr sz="2950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=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spc="-10" dirty="0">
                <a:solidFill>
                  <a:srgbClr val="53585B"/>
                </a:solidFill>
                <a:latin typeface="Proxima Nova"/>
                <a:cs typeface="Proxima Nova"/>
              </a:rPr>
              <a:t>$480/MONTH</a:t>
            </a:r>
            <a:endParaRPr sz="2950">
              <a:latin typeface="Proxima Nova"/>
              <a:cs typeface="Proxima Nova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5</a:t>
            </a:r>
            <a:r>
              <a:rPr sz="2950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NEW</a:t>
            </a:r>
            <a:r>
              <a:rPr sz="2950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PEOPLE/WEEK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=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$300/WEEK</a:t>
            </a:r>
            <a:r>
              <a:rPr sz="2950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=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spc="-10" dirty="0">
                <a:solidFill>
                  <a:srgbClr val="53585B"/>
                </a:solidFill>
                <a:latin typeface="Proxima Nova"/>
                <a:cs typeface="Proxima Nova"/>
              </a:rPr>
              <a:t>$1,200/MONTH</a:t>
            </a:r>
            <a:endParaRPr sz="2950">
              <a:latin typeface="Proxima Nova"/>
              <a:cs typeface="Proxima Nova"/>
            </a:endParaRPr>
          </a:p>
          <a:p>
            <a:pPr algn="ctr">
              <a:lnSpc>
                <a:spcPct val="100000"/>
              </a:lnSpc>
              <a:spcBef>
                <a:spcPts val="325"/>
              </a:spcBef>
            </a:pP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10</a:t>
            </a:r>
            <a:r>
              <a:rPr sz="2950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NEW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PEOPLE/WEEK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=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$600/WEEK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dirty="0">
                <a:solidFill>
                  <a:srgbClr val="53585B"/>
                </a:solidFill>
                <a:latin typeface="Proxima Nova"/>
                <a:cs typeface="Proxima Nova"/>
              </a:rPr>
              <a:t>=</a:t>
            </a:r>
            <a:r>
              <a:rPr sz="2950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50" spc="-10" dirty="0">
                <a:solidFill>
                  <a:srgbClr val="53585B"/>
                </a:solidFill>
                <a:latin typeface="Proxima Nova"/>
                <a:cs typeface="Proxima Nova"/>
              </a:rPr>
              <a:t>$2,400/MONTH</a:t>
            </a:r>
            <a:endParaRPr sz="2950">
              <a:latin typeface="Proxima Nova"/>
              <a:cs typeface="Proxima Nova"/>
            </a:endParaRPr>
          </a:p>
          <a:p>
            <a:pPr marL="438784" algn="ctr">
              <a:lnSpc>
                <a:spcPct val="100000"/>
              </a:lnSpc>
              <a:spcBef>
                <a:spcPts val="1225"/>
              </a:spcBef>
            </a:pP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PLUS</a:t>
            </a:r>
            <a:r>
              <a:rPr sz="2300" spc="-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dirty="0">
                <a:solidFill>
                  <a:srgbClr val="53585B"/>
                </a:solidFill>
                <a:latin typeface="Proxima Nova"/>
                <a:cs typeface="Proxima Nova"/>
              </a:rPr>
              <a:t>ACCUMULATING</a:t>
            </a:r>
            <a:r>
              <a:rPr sz="230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300" spc="-10" dirty="0">
                <a:solidFill>
                  <a:srgbClr val="53585B"/>
                </a:solidFill>
                <a:latin typeface="Proxima Nova"/>
                <a:cs typeface="Proxima Nova"/>
              </a:rPr>
              <a:t>COMMISSION*</a:t>
            </a:r>
            <a:endParaRPr sz="2300">
              <a:latin typeface="Proxima Nova"/>
              <a:cs typeface="Proxima Nova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224850" y="4664779"/>
            <a:ext cx="7476490" cy="0"/>
          </a:xfrm>
          <a:custGeom>
            <a:avLst/>
            <a:gdLst/>
            <a:ahLst/>
            <a:cxnLst/>
            <a:rect l="l" t="t" r="r" b="b"/>
            <a:pathLst>
              <a:path w="7476490">
                <a:moveTo>
                  <a:pt x="0" y="0"/>
                </a:moveTo>
                <a:lnTo>
                  <a:pt x="7476212" y="0"/>
                </a:lnTo>
              </a:path>
            </a:pathLst>
          </a:custGeom>
          <a:ln w="10470">
            <a:solidFill>
              <a:srgbClr val="C8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989346" y="8350531"/>
            <a:ext cx="13319125" cy="0"/>
          </a:xfrm>
          <a:custGeom>
            <a:avLst/>
            <a:gdLst/>
            <a:ahLst/>
            <a:cxnLst/>
            <a:rect l="l" t="t" r="r" b="b"/>
            <a:pathLst>
              <a:path w="13319125">
                <a:moveTo>
                  <a:pt x="0" y="0"/>
                </a:moveTo>
                <a:lnTo>
                  <a:pt x="13318966" y="0"/>
                </a:lnTo>
              </a:path>
            </a:pathLst>
          </a:custGeom>
          <a:ln w="10470">
            <a:solidFill>
              <a:srgbClr val="C8C7C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275218" y="9440937"/>
            <a:ext cx="5981065" cy="1564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0"/>
              </a:spcBef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ability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income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under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Compensation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Plan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depends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20" dirty="0">
                <a:solidFill>
                  <a:srgbClr val="53585B"/>
                </a:solidFill>
                <a:latin typeface="ProximaNova-Light"/>
                <a:cs typeface="ProximaNova-Light"/>
              </a:rPr>
              <a:t>many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factors,</a:t>
            </a:r>
            <a:r>
              <a:rPr sz="1200" spc="1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including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</a:t>
            </a:r>
            <a:r>
              <a:rPr sz="1200" spc="1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individual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Independent</a:t>
            </a:r>
            <a:r>
              <a:rPr sz="1200" spc="1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Associate's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business,</a:t>
            </a:r>
            <a:r>
              <a:rPr sz="1200" spc="1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social,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25" dirty="0">
                <a:solidFill>
                  <a:srgbClr val="53585B"/>
                </a:solidFill>
                <a:latin typeface="ProximaNova-Light"/>
                <a:cs typeface="ProximaNova-Light"/>
              </a:rPr>
              <a:t>and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sales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skills;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personal</a:t>
            </a:r>
            <a:r>
              <a:rPr sz="1200" spc="14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ambition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activity;</a:t>
            </a:r>
            <a:r>
              <a:rPr sz="1200" spc="14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availability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time</a:t>
            </a:r>
            <a:r>
              <a:rPr sz="1200" spc="14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financial</a:t>
            </a:r>
            <a:r>
              <a:rPr sz="1200" spc="14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resources;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access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large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network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family,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friends,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business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contacts.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cannot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does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guarantee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any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particular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level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earnings.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Even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Associates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who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dedicate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significant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amount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time,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effort,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personal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funds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may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achieve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meaningful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level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success.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For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average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earnings,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refer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IsagenixEarnings.com.</a:t>
            </a:r>
            <a:endParaRPr sz="1200">
              <a:latin typeface="ProximaNova-Light"/>
              <a:cs typeface="ProximaNova-Light"/>
            </a:endParaRPr>
          </a:p>
        </p:txBody>
      </p: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7463513" y="442779"/>
            <a:ext cx="3971290" cy="65405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651760" algn="l"/>
              </a:tabLst>
            </a:pPr>
            <a:r>
              <a:rPr sz="4100" spc="265" dirty="0">
                <a:solidFill>
                  <a:srgbClr val="A06E67"/>
                </a:solidFill>
                <a:latin typeface="ProximaNova-Semibold"/>
                <a:cs typeface="ProximaNova-Semibold"/>
              </a:rPr>
              <a:t>GETTING</a:t>
            </a:r>
            <a:r>
              <a:rPr sz="4100" dirty="0">
                <a:solidFill>
                  <a:srgbClr val="A06E67"/>
                </a:solidFill>
                <a:latin typeface="ProximaNova-Semibold"/>
                <a:cs typeface="ProximaNova-Semibold"/>
              </a:rPr>
              <a:t>	</a:t>
            </a:r>
            <a:r>
              <a:rPr sz="4100" spc="225" dirty="0">
                <a:solidFill>
                  <a:srgbClr val="A06E67"/>
                </a:solidFill>
                <a:latin typeface="ProximaNova-Semibold"/>
                <a:cs typeface="ProximaNova-Semibold"/>
              </a:rPr>
              <a:t>PAID</a:t>
            </a:r>
            <a:endParaRPr sz="4100">
              <a:latin typeface="ProximaNova-Semibold"/>
              <a:cs typeface="ProximaNova-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00418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9014" y="482049"/>
            <a:ext cx="7666355" cy="2214245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 marR="5080">
              <a:lnSpc>
                <a:spcPts val="7830"/>
              </a:lnSpc>
              <a:spcBef>
                <a:spcPts val="1664"/>
              </a:spcBef>
            </a:pPr>
            <a:r>
              <a:rPr spc="-10" dirty="0"/>
              <a:t>Additional </a:t>
            </a:r>
            <a:r>
              <a:rPr dirty="0"/>
              <a:t>Income</a:t>
            </a:r>
            <a:r>
              <a:rPr spc="-275" dirty="0"/>
              <a:t> </a:t>
            </a:r>
            <a:r>
              <a:rPr spc="-55" dirty="0"/>
              <a:t>Potential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9016" y="3260579"/>
            <a:ext cx="7971790" cy="3590290"/>
          </a:xfrm>
          <a:prstGeom prst="rect">
            <a:avLst/>
          </a:prstGeom>
        </p:spPr>
        <p:txBody>
          <a:bodyPr vert="horz" wrap="square" lIns="0" tIns="29844" rIns="0" bIns="0" rtlCol="0">
            <a:spAutoFit/>
          </a:bodyPr>
          <a:lstStyle/>
          <a:p>
            <a:pPr marL="374650" marR="5080" indent="-362585">
              <a:lnSpc>
                <a:spcPts val="3460"/>
              </a:lnSpc>
              <a:spcBef>
                <a:spcPts val="234"/>
              </a:spcBef>
              <a:buChar char="•"/>
              <a:tabLst>
                <a:tab pos="374650" algn="l"/>
                <a:tab pos="375285" algn="l"/>
              </a:tabLst>
            </a:pPr>
            <a:r>
              <a:rPr sz="2900" spc="-100" dirty="0">
                <a:solidFill>
                  <a:srgbClr val="53585B"/>
                </a:solidFill>
                <a:latin typeface="Proxima Nova"/>
                <a:cs typeface="Proxima Nova"/>
              </a:rPr>
              <a:t>You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can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earn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additional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income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by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sharing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with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other spas and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salons</a:t>
            </a:r>
            <a:endParaRPr sz="2900">
              <a:latin typeface="Proxima Nova"/>
              <a:cs typeface="Proxima Nova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53585B"/>
              </a:buClr>
              <a:buFont typeface="Proxima Nova"/>
              <a:buChar char="•"/>
            </a:pPr>
            <a:endParaRPr sz="3350">
              <a:latin typeface="Proxima Nova"/>
              <a:cs typeface="Proxima Nova"/>
            </a:endParaRPr>
          </a:p>
          <a:p>
            <a:pPr marL="374650" marR="74295" indent="-362585">
              <a:lnSpc>
                <a:spcPts val="3460"/>
              </a:lnSpc>
              <a:buChar char="•"/>
              <a:tabLst>
                <a:tab pos="374650" algn="l"/>
                <a:tab pos="37528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For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example,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if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you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enroll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3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spas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or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salons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and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each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business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sells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Beauty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Afterglow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Bundle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to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1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new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Customer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per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day,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your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commission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from their sales could be worth an average 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of</a:t>
            </a:r>
            <a:endParaRPr sz="2900">
              <a:latin typeface="Proxima Nova"/>
              <a:cs typeface="Proxima Nova"/>
            </a:endParaRPr>
          </a:p>
          <a:p>
            <a:pPr marL="374650">
              <a:lnSpc>
                <a:spcPts val="3360"/>
              </a:lnSpc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$3,300/month over the first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year*</a:t>
            </a:r>
            <a:endParaRPr sz="2900">
              <a:latin typeface="Proxima Nova"/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463390" y="9346700"/>
            <a:ext cx="7430134" cy="1564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0"/>
              </a:spcBef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*The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figure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depicted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reflects</a:t>
            </a:r>
            <a:r>
              <a:rPr sz="1200" spc="15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potential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income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from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standard</a:t>
            </a:r>
            <a:r>
              <a:rPr sz="1200" spc="15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commissions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does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5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include</a:t>
            </a:r>
            <a:r>
              <a:rPr sz="1200" spc="1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earnings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from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promotions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bonuses.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scenario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described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based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on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assumptions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that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(1)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each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business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successfully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finds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one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new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Customer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per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day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through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full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12-month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period;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(2)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new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Customers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reorder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Beauty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Afterglow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Bundle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at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rates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similar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those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Isagenix's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existing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Customers.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scenarios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earnings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shown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are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guarantees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should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considered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typical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average.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cannot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does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guarantee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any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particular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level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earnings.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For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average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earnings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by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Independent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Associates,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refer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IsagenixEarnings.com.</a:t>
            </a:r>
            <a:endParaRPr sz="1200">
              <a:latin typeface="ProximaNova-Light"/>
              <a:cs typeface="ProximaNova-Light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24545" y="0"/>
            <a:ext cx="879554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315389" y="4201381"/>
              <a:ext cx="746760" cy="850900"/>
            </a:xfrm>
            <a:custGeom>
              <a:avLst/>
              <a:gdLst/>
              <a:ahLst/>
              <a:cxnLst/>
              <a:rect l="l" t="t" r="r" b="b"/>
              <a:pathLst>
                <a:path w="746759" h="850900">
                  <a:moveTo>
                    <a:pt x="500341" y="824915"/>
                  </a:moveTo>
                  <a:lnTo>
                    <a:pt x="479920" y="824915"/>
                  </a:lnTo>
                  <a:lnTo>
                    <a:pt x="479920" y="828459"/>
                  </a:lnTo>
                  <a:lnTo>
                    <a:pt x="488264" y="828459"/>
                  </a:lnTo>
                  <a:lnTo>
                    <a:pt x="488264" y="850887"/>
                  </a:lnTo>
                  <a:lnTo>
                    <a:pt x="491985" y="850887"/>
                  </a:lnTo>
                  <a:lnTo>
                    <a:pt x="491985" y="828459"/>
                  </a:lnTo>
                  <a:lnTo>
                    <a:pt x="500341" y="828459"/>
                  </a:lnTo>
                  <a:lnTo>
                    <a:pt x="500341" y="824915"/>
                  </a:lnTo>
                  <a:close/>
                </a:path>
                <a:path w="746759" h="850900">
                  <a:moveTo>
                    <a:pt x="532384" y="824903"/>
                  </a:moveTo>
                  <a:lnTo>
                    <a:pt x="528510" y="824903"/>
                  </a:lnTo>
                  <a:lnTo>
                    <a:pt x="519303" y="839165"/>
                  </a:lnTo>
                  <a:lnTo>
                    <a:pt x="510032" y="824903"/>
                  </a:lnTo>
                  <a:lnTo>
                    <a:pt x="506056" y="824903"/>
                  </a:lnTo>
                  <a:lnTo>
                    <a:pt x="506056" y="850900"/>
                  </a:lnTo>
                  <a:lnTo>
                    <a:pt x="509778" y="850900"/>
                  </a:lnTo>
                  <a:lnTo>
                    <a:pt x="509778" y="830986"/>
                  </a:lnTo>
                  <a:lnTo>
                    <a:pt x="518972" y="845058"/>
                  </a:lnTo>
                  <a:lnTo>
                    <a:pt x="519480" y="845058"/>
                  </a:lnTo>
                  <a:lnTo>
                    <a:pt x="528751" y="830986"/>
                  </a:lnTo>
                  <a:lnTo>
                    <a:pt x="528751" y="850900"/>
                  </a:lnTo>
                  <a:lnTo>
                    <a:pt x="532384" y="850900"/>
                  </a:lnTo>
                  <a:lnTo>
                    <a:pt x="532384" y="824903"/>
                  </a:lnTo>
                  <a:close/>
                </a:path>
                <a:path w="746759" h="850900">
                  <a:moveTo>
                    <a:pt x="746594" y="229870"/>
                  </a:moveTo>
                  <a:lnTo>
                    <a:pt x="745451" y="220980"/>
                  </a:lnTo>
                  <a:lnTo>
                    <a:pt x="744347" y="218440"/>
                  </a:lnTo>
                  <a:lnTo>
                    <a:pt x="742162" y="213360"/>
                  </a:lnTo>
                  <a:lnTo>
                    <a:pt x="736981" y="207010"/>
                  </a:lnTo>
                  <a:lnTo>
                    <a:pt x="734860" y="205054"/>
                  </a:lnTo>
                  <a:lnTo>
                    <a:pt x="734860" y="234950"/>
                  </a:lnTo>
                  <a:lnTo>
                    <a:pt x="734720" y="615950"/>
                  </a:lnTo>
                  <a:lnTo>
                    <a:pt x="724535" y="597128"/>
                  </a:lnTo>
                  <a:lnTo>
                    <a:pt x="724535" y="622300"/>
                  </a:lnTo>
                  <a:lnTo>
                    <a:pt x="718654" y="618909"/>
                  </a:lnTo>
                  <a:lnTo>
                    <a:pt x="718654" y="632460"/>
                  </a:lnTo>
                  <a:lnTo>
                    <a:pt x="718439" y="632472"/>
                  </a:lnTo>
                  <a:lnTo>
                    <a:pt x="718439" y="643890"/>
                  </a:lnTo>
                  <a:lnTo>
                    <a:pt x="389153" y="834390"/>
                  </a:lnTo>
                  <a:lnTo>
                    <a:pt x="389915" y="833120"/>
                  </a:lnTo>
                  <a:lnTo>
                    <a:pt x="392976" y="828040"/>
                  </a:lnTo>
                  <a:lnTo>
                    <a:pt x="415150" y="791210"/>
                  </a:lnTo>
                  <a:lnTo>
                    <a:pt x="434327" y="745490"/>
                  </a:lnTo>
                  <a:lnTo>
                    <a:pt x="446328" y="697230"/>
                  </a:lnTo>
                  <a:lnTo>
                    <a:pt x="450761" y="646430"/>
                  </a:lnTo>
                  <a:lnTo>
                    <a:pt x="449694" y="612140"/>
                  </a:lnTo>
                  <a:lnTo>
                    <a:pt x="445719" y="579120"/>
                  </a:lnTo>
                  <a:lnTo>
                    <a:pt x="439026" y="550824"/>
                  </a:lnTo>
                  <a:lnTo>
                    <a:pt x="439026" y="646430"/>
                  </a:lnTo>
                  <a:lnTo>
                    <a:pt x="434721" y="694690"/>
                  </a:lnTo>
                  <a:lnTo>
                    <a:pt x="423049" y="741680"/>
                  </a:lnTo>
                  <a:lnTo>
                    <a:pt x="404380" y="786130"/>
                  </a:lnTo>
                  <a:lnTo>
                    <a:pt x="379095" y="828040"/>
                  </a:lnTo>
                  <a:lnTo>
                    <a:pt x="379095" y="448310"/>
                  </a:lnTo>
                  <a:lnTo>
                    <a:pt x="398957" y="485140"/>
                  </a:lnTo>
                  <a:lnTo>
                    <a:pt x="418172" y="527050"/>
                  </a:lnTo>
                  <a:lnTo>
                    <a:pt x="434225" y="581660"/>
                  </a:lnTo>
                  <a:lnTo>
                    <a:pt x="439026" y="646430"/>
                  </a:lnTo>
                  <a:lnTo>
                    <a:pt x="439026" y="550824"/>
                  </a:lnTo>
                  <a:lnTo>
                    <a:pt x="438810" y="549910"/>
                  </a:lnTo>
                  <a:lnTo>
                    <a:pt x="428917" y="521970"/>
                  </a:lnTo>
                  <a:lnTo>
                    <a:pt x="429056" y="521970"/>
                  </a:lnTo>
                  <a:lnTo>
                    <a:pt x="469887" y="565150"/>
                  </a:lnTo>
                  <a:lnTo>
                    <a:pt x="525932" y="603250"/>
                  </a:lnTo>
                  <a:lnTo>
                    <a:pt x="563918" y="622300"/>
                  </a:lnTo>
                  <a:lnTo>
                    <a:pt x="603808" y="635000"/>
                  </a:lnTo>
                  <a:lnTo>
                    <a:pt x="644994" y="642620"/>
                  </a:lnTo>
                  <a:lnTo>
                    <a:pt x="686892" y="645160"/>
                  </a:lnTo>
                  <a:lnTo>
                    <a:pt x="710552" y="645160"/>
                  </a:lnTo>
                  <a:lnTo>
                    <a:pt x="718439" y="643890"/>
                  </a:lnTo>
                  <a:lnTo>
                    <a:pt x="718439" y="632472"/>
                  </a:lnTo>
                  <a:lnTo>
                    <a:pt x="670153" y="633730"/>
                  </a:lnTo>
                  <a:lnTo>
                    <a:pt x="622198" y="627380"/>
                  </a:lnTo>
                  <a:lnTo>
                    <a:pt x="575716" y="613410"/>
                  </a:lnTo>
                  <a:lnTo>
                    <a:pt x="531698" y="593090"/>
                  </a:lnTo>
                  <a:lnTo>
                    <a:pt x="477659" y="556260"/>
                  </a:lnTo>
                  <a:lnTo>
                    <a:pt x="444055" y="521970"/>
                  </a:lnTo>
                  <a:lnTo>
                    <a:pt x="400431" y="459740"/>
                  </a:lnTo>
                  <a:lnTo>
                    <a:pt x="389432" y="441960"/>
                  </a:lnTo>
                  <a:lnTo>
                    <a:pt x="718654" y="632460"/>
                  </a:lnTo>
                  <a:lnTo>
                    <a:pt x="718654" y="618909"/>
                  </a:lnTo>
                  <a:lnTo>
                    <a:pt x="412826" y="441960"/>
                  </a:lnTo>
                  <a:lnTo>
                    <a:pt x="395262" y="431800"/>
                  </a:lnTo>
                  <a:lnTo>
                    <a:pt x="416280" y="431800"/>
                  </a:lnTo>
                  <a:lnTo>
                    <a:pt x="437997" y="433070"/>
                  </a:lnTo>
                  <a:lnTo>
                    <a:pt x="460400" y="435610"/>
                  </a:lnTo>
                  <a:lnTo>
                    <a:pt x="483463" y="436880"/>
                  </a:lnTo>
                  <a:lnTo>
                    <a:pt x="538695" y="450850"/>
                  </a:lnTo>
                  <a:lnTo>
                    <a:pt x="597522" y="478790"/>
                  </a:lnTo>
                  <a:lnTo>
                    <a:pt x="637247" y="506730"/>
                  </a:lnTo>
                  <a:lnTo>
                    <a:pt x="672058" y="541020"/>
                  </a:lnTo>
                  <a:lnTo>
                    <a:pt x="701344" y="579120"/>
                  </a:lnTo>
                  <a:lnTo>
                    <a:pt x="724535" y="622300"/>
                  </a:lnTo>
                  <a:lnTo>
                    <a:pt x="724535" y="597128"/>
                  </a:lnTo>
                  <a:lnTo>
                    <a:pt x="680389" y="532130"/>
                  </a:lnTo>
                  <a:lnTo>
                    <a:pt x="644461" y="497840"/>
                  </a:lnTo>
                  <a:lnTo>
                    <a:pt x="603491" y="468630"/>
                  </a:lnTo>
                  <a:lnTo>
                    <a:pt x="542404" y="439420"/>
                  </a:lnTo>
                  <a:lnTo>
                    <a:pt x="484771" y="425450"/>
                  </a:lnTo>
                  <a:lnTo>
                    <a:pt x="513207" y="420370"/>
                  </a:lnTo>
                  <a:lnTo>
                    <a:pt x="517359" y="419100"/>
                  </a:lnTo>
                  <a:lnTo>
                    <a:pt x="542353" y="411480"/>
                  </a:lnTo>
                  <a:lnTo>
                    <a:pt x="572363" y="398780"/>
                  </a:lnTo>
                  <a:lnTo>
                    <a:pt x="644499" y="353060"/>
                  </a:lnTo>
                  <a:lnTo>
                    <a:pt x="680491" y="318770"/>
                  </a:lnTo>
                  <a:lnTo>
                    <a:pt x="710819" y="279400"/>
                  </a:lnTo>
                  <a:lnTo>
                    <a:pt x="734860" y="234950"/>
                  </a:lnTo>
                  <a:lnTo>
                    <a:pt x="734860" y="205054"/>
                  </a:lnTo>
                  <a:lnTo>
                    <a:pt x="730110" y="200660"/>
                  </a:lnTo>
                  <a:lnTo>
                    <a:pt x="724420" y="197370"/>
                  </a:lnTo>
                  <a:lnTo>
                    <a:pt x="724420" y="229870"/>
                  </a:lnTo>
                  <a:lnTo>
                    <a:pt x="701243" y="271780"/>
                  </a:lnTo>
                  <a:lnTo>
                    <a:pt x="671969" y="311150"/>
                  </a:lnTo>
                  <a:lnTo>
                    <a:pt x="637171" y="344170"/>
                  </a:lnTo>
                  <a:lnTo>
                    <a:pt x="597471" y="372110"/>
                  </a:lnTo>
                  <a:lnTo>
                    <a:pt x="538632" y="400050"/>
                  </a:lnTo>
                  <a:lnTo>
                    <a:pt x="483400" y="414020"/>
                  </a:lnTo>
                  <a:lnTo>
                    <a:pt x="416306" y="419100"/>
                  </a:lnTo>
                  <a:lnTo>
                    <a:pt x="395274" y="419100"/>
                  </a:lnTo>
                  <a:lnTo>
                    <a:pt x="410730" y="410210"/>
                  </a:lnTo>
                  <a:lnTo>
                    <a:pt x="724420" y="229870"/>
                  </a:lnTo>
                  <a:lnTo>
                    <a:pt x="724420" y="197370"/>
                  </a:lnTo>
                  <a:lnTo>
                    <a:pt x="718566" y="193979"/>
                  </a:lnTo>
                  <a:lnTo>
                    <a:pt x="718566" y="219710"/>
                  </a:lnTo>
                  <a:lnTo>
                    <a:pt x="389407" y="410210"/>
                  </a:lnTo>
                  <a:lnTo>
                    <a:pt x="424954" y="354330"/>
                  </a:lnTo>
                  <a:lnTo>
                    <a:pt x="456247" y="314960"/>
                  </a:lnTo>
                  <a:lnTo>
                    <a:pt x="502691" y="275590"/>
                  </a:lnTo>
                  <a:lnTo>
                    <a:pt x="575652" y="237490"/>
                  </a:lnTo>
                  <a:lnTo>
                    <a:pt x="622122" y="224790"/>
                  </a:lnTo>
                  <a:lnTo>
                    <a:pt x="670077" y="218440"/>
                  </a:lnTo>
                  <a:lnTo>
                    <a:pt x="718566" y="219710"/>
                  </a:lnTo>
                  <a:lnTo>
                    <a:pt x="718566" y="193979"/>
                  </a:lnTo>
                  <a:lnTo>
                    <a:pt x="717867" y="193586"/>
                  </a:lnTo>
                  <a:lnTo>
                    <a:pt x="717867" y="207010"/>
                  </a:lnTo>
                  <a:lnTo>
                    <a:pt x="668045" y="207010"/>
                  </a:lnTo>
                  <a:lnTo>
                    <a:pt x="618794" y="213360"/>
                  </a:lnTo>
                  <a:lnTo>
                    <a:pt x="571080" y="227330"/>
                  </a:lnTo>
                  <a:lnTo>
                    <a:pt x="525881" y="247650"/>
                  </a:lnTo>
                  <a:lnTo>
                    <a:pt x="469823" y="285750"/>
                  </a:lnTo>
                  <a:lnTo>
                    <a:pt x="428942" y="328866"/>
                  </a:lnTo>
                  <a:lnTo>
                    <a:pt x="438810" y="302260"/>
                  </a:lnTo>
                  <a:lnTo>
                    <a:pt x="445719" y="271780"/>
                  </a:lnTo>
                  <a:lnTo>
                    <a:pt x="449694" y="240030"/>
                  </a:lnTo>
                  <a:lnTo>
                    <a:pt x="450761" y="204470"/>
                  </a:lnTo>
                  <a:lnTo>
                    <a:pt x="446328" y="154940"/>
                  </a:lnTo>
                  <a:lnTo>
                    <a:pt x="439026" y="125577"/>
                  </a:lnTo>
                  <a:lnTo>
                    <a:pt x="439026" y="204470"/>
                  </a:lnTo>
                  <a:lnTo>
                    <a:pt x="438010" y="238760"/>
                  </a:lnTo>
                  <a:lnTo>
                    <a:pt x="427621" y="298450"/>
                  </a:lnTo>
                  <a:lnTo>
                    <a:pt x="408673" y="345440"/>
                  </a:lnTo>
                  <a:lnTo>
                    <a:pt x="389102" y="384810"/>
                  </a:lnTo>
                  <a:lnTo>
                    <a:pt x="379095" y="403860"/>
                  </a:lnTo>
                  <a:lnTo>
                    <a:pt x="379095" y="24130"/>
                  </a:lnTo>
                  <a:lnTo>
                    <a:pt x="404380" y="64770"/>
                  </a:lnTo>
                  <a:lnTo>
                    <a:pt x="423049" y="109220"/>
                  </a:lnTo>
                  <a:lnTo>
                    <a:pt x="434721" y="156210"/>
                  </a:lnTo>
                  <a:lnTo>
                    <a:pt x="439026" y="204470"/>
                  </a:lnTo>
                  <a:lnTo>
                    <a:pt x="439026" y="125577"/>
                  </a:lnTo>
                  <a:lnTo>
                    <a:pt x="434327" y="106680"/>
                  </a:lnTo>
                  <a:lnTo>
                    <a:pt x="415150" y="59690"/>
                  </a:lnTo>
                  <a:lnTo>
                    <a:pt x="393090" y="24130"/>
                  </a:lnTo>
                  <a:lnTo>
                    <a:pt x="389153" y="17780"/>
                  </a:lnTo>
                  <a:lnTo>
                    <a:pt x="717867" y="207010"/>
                  </a:lnTo>
                  <a:lnTo>
                    <a:pt x="717867" y="193586"/>
                  </a:lnTo>
                  <a:lnTo>
                    <a:pt x="414096" y="17780"/>
                  </a:lnTo>
                  <a:lnTo>
                    <a:pt x="389953" y="3810"/>
                  </a:lnTo>
                  <a:lnTo>
                    <a:pt x="381952" y="1270"/>
                  </a:lnTo>
                  <a:lnTo>
                    <a:pt x="373494" y="0"/>
                  </a:lnTo>
                  <a:lnTo>
                    <a:pt x="367372" y="927"/>
                  </a:lnTo>
                  <a:lnTo>
                    <a:pt x="367372" y="24130"/>
                  </a:lnTo>
                  <a:lnTo>
                    <a:pt x="367372" y="403860"/>
                  </a:lnTo>
                  <a:lnTo>
                    <a:pt x="367372" y="448310"/>
                  </a:lnTo>
                  <a:lnTo>
                    <a:pt x="367372" y="828040"/>
                  </a:lnTo>
                  <a:lnTo>
                    <a:pt x="356895" y="810691"/>
                  </a:lnTo>
                  <a:lnTo>
                    <a:pt x="356895" y="833120"/>
                  </a:lnTo>
                  <a:lnTo>
                    <a:pt x="28079" y="643890"/>
                  </a:lnTo>
                  <a:lnTo>
                    <a:pt x="35941" y="645160"/>
                  </a:lnTo>
                  <a:lnTo>
                    <a:pt x="59537" y="645160"/>
                  </a:lnTo>
                  <a:lnTo>
                    <a:pt x="80492" y="643890"/>
                  </a:lnTo>
                  <a:lnTo>
                    <a:pt x="101447" y="642620"/>
                  </a:lnTo>
                  <a:lnTo>
                    <a:pt x="142633" y="635000"/>
                  </a:lnTo>
                  <a:lnTo>
                    <a:pt x="146621" y="633730"/>
                  </a:lnTo>
                  <a:lnTo>
                    <a:pt x="182511" y="622300"/>
                  </a:lnTo>
                  <a:lnTo>
                    <a:pt x="220497" y="603250"/>
                  </a:lnTo>
                  <a:lnTo>
                    <a:pt x="250507" y="585470"/>
                  </a:lnTo>
                  <a:lnTo>
                    <a:pt x="276542" y="565150"/>
                  </a:lnTo>
                  <a:lnTo>
                    <a:pt x="298780" y="544830"/>
                  </a:lnTo>
                  <a:lnTo>
                    <a:pt x="317385" y="521970"/>
                  </a:lnTo>
                  <a:lnTo>
                    <a:pt x="317538" y="521970"/>
                  </a:lnTo>
                  <a:lnTo>
                    <a:pt x="307644" y="549910"/>
                  </a:lnTo>
                  <a:lnTo>
                    <a:pt x="300723" y="579120"/>
                  </a:lnTo>
                  <a:lnTo>
                    <a:pt x="296760" y="612140"/>
                  </a:lnTo>
                  <a:lnTo>
                    <a:pt x="295681" y="646430"/>
                  </a:lnTo>
                  <a:lnTo>
                    <a:pt x="300088" y="695960"/>
                  </a:lnTo>
                  <a:lnTo>
                    <a:pt x="312000" y="745490"/>
                  </a:lnTo>
                  <a:lnTo>
                    <a:pt x="331063" y="791210"/>
                  </a:lnTo>
                  <a:lnTo>
                    <a:pt x="356895" y="833120"/>
                  </a:lnTo>
                  <a:lnTo>
                    <a:pt x="356895" y="810691"/>
                  </a:lnTo>
                  <a:lnTo>
                    <a:pt x="342074" y="786130"/>
                  </a:lnTo>
                  <a:lnTo>
                    <a:pt x="323405" y="741680"/>
                  </a:lnTo>
                  <a:lnTo>
                    <a:pt x="311721" y="694690"/>
                  </a:lnTo>
                  <a:lnTo>
                    <a:pt x="307416" y="646430"/>
                  </a:lnTo>
                  <a:lnTo>
                    <a:pt x="308432" y="612140"/>
                  </a:lnTo>
                  <a:lnTo>
                    <a:pt x="318820" y="552450"/>
                  </a:lnTo>
                  <a:lnTo>
                    <a:pt x="337794" y="505460"/>
                  </a:lnTo>
                  <a:lnTo>
                    <a:pt x="357365" y="466090"/>
                  </a:lnTo>
                  <a:lnTo>
                    <a:pt x="367372" y="448310"/>
                  </a:lnTo>
                  <a:lnTo>
                    <a:pt x="367372" y="403860"/>
                  </a:lnTo>
                  <a:lnTo>
                    <a:pt x="357352" y="384810"/>
                  </a:lnTo>
                  <a:lnTo>
                    <a:pt x="357035" y="384200"/>
                  </a:lnTo>
                  <a:lnTo>
                    <a:pt x="357035" y="410210"/>
                  </a:lnTo>
                  <a:lnTo>
                    <a:pt x="357009" y="441960"/>
                  </a:lnTo>
                  <a:lnTo>
                    <a:pt x="346011" y="459740"/>
                  </a:lnTo>
                  <a:lnTo>
                    <a:pt x="321475" y="496570"/>
                  </a:lnTo>
                  <a:lnTo>
                    <a:pt x="290131" y="535940"/>
                  </a:lnTo>
                  <a:lnTo>
                    <a:pt x="243687" y="575310"/>
                  </a:lnTo>
                  <a:lnTo>
                    <a:pt x="170713" y="613410"/>
                  </a:lnTo>
                  <a:lnTo>
                    <a:pt x="124231" y="627380"/>
                  </a:lnTo>
                  <a:lnTo>
                    <a:pt x="76276" y="633730"/>
                  </a:lnTo>
                  <a:lnTo>
                    <a:pt x="27774" y="632460"/>
                  </a:lnTo>
                  <a:lnTo>
                    <a:pt x="45339" y="622300"/>
                  </a:lnTo>
                  <a:lnTo>
                    <a:pt x="357009" y="441960"/>
                  </a:lnTo>
                  <a:lnTo>
                    <a:pt x="357009" y="410197"/>
                  </a:lnTo>
                  <a:lnTo>
                    <a:pt x="351180" y="406831"/>
                  </a:lnTo>
                  <a:lnTo>
                    <a:pt x="351180" y="431800"/>
                  </a:lnTo>
                  <a:lnTo>
                    <a:pt x="21920" y="622300"/>
                  </a:lnTo>
                  <a:lnTo>
                    <a:pt x="25336" y="615950"/>
                  </a:lnTo>
                  <a:lnTo>
                    <a:pt x="45110" y="579120"/>
                  </a:lnTo>
                  <a:lnTo>
                    <a:pt x="74396" y="541020"/>
                  </a:lnTo>
                  <a:lnTo>
                    <a:pt x="109194" y="506730"/>
                  </a:lnTo>
                  <a:lnTo>
                    <a:pt x="148907" y="478790"/>
                  </a:lnTo>
                  <a:lnTo>
                    <a:pt x="207746" y="450850"/>
                  </a:lnTo>
                  <a:lnTo>
                    <a:pt x="262978" y="436880"/>
                  </a:lnTo>
                  <a:lnTo>
                    <a:pt x="286029" y="435610"/>
                  </a:lnTo>
                  <a:lnTo>
                    <a:pt x="308432" y="433070"/>
                  </a:lnTo>
                  <a:lnTo>
                    <a:pt x="330149" y="431800"/>
                  </a:lnTo>
                  <a:lnTo>
                    <a:pt x="351180" y="431800"/>
                  </a:lnTo>
                  <a:lnTo>
                    <a:pt x="351180" y="406831"/>
                  </a:lnTo>
                  <a:lnTo>
                    <a:pt x="351155" y="419100"/>
                  </a:lnTo>
                  <a:lnTo>
                    <a:pt x="330136" y="419100"/>
                  </a:lnTo>
                  <a:lnTo>
                    <a:pt x="286042" y="416560"/>
                  </a:lnTo>
                  <a:lnTo>
                    <a:pt x="263029" y="414020"/>
                  </a:lnTo>
                  <a:lnTo>
                    <a:pt x="261658" y="413766"/>
                  </a:lnTo>
                  <a:lnTo>
                    <a:pt x="261658" y="425450"/>
                  </a:lnTo>
                  <a:lnTo>
                    <a:pt x="204025" y="439420"/>
                  </a:lnTo>
                  <a:lnTo>
                    <a:pt x="142951" y="468630"/>
                  </a:lnTo>
                  <a:lnTo>
                    <a:pt x="101993" y="497840"/>
                  </a:lnTo>
                  <a:lnTo>
                    <a:pt x="66065" y="532130"/>
                  </a:lnTo>
                  <a:lnTo>
                    <a:pt x="35775" y="571500"/>
                  </a:lnTo>
                  <a:lnTo>
                    <a:pt x="11722" y="615950"/>
                  </a:lnTo>
                  <a:lnTo>
                    <a:pt x="11772" y="234950"/>
                  </a:lnTo>
                  <a:lnTo>
                    <a:pt x="35814" y="279400"/>
                  </a:lnTo>
                  <a:lnTo>
                    <a:pt x="66103" y="318770"/>
                  </a:lnTo>
                  <a:lnTo>
                    <a:pt x="102031" y="353060"/>
                  </a:lnTo>
                  <a:lnTo>
                    <a:pt x="143002" y="382270"/>
                  </a:lnTo>
                  <a:lnTo>
                    <a:pt x="204076" y="411480"/>
                  </a:lnTo>
                  <a:lnTo>
                    <a:pt x="261658" y="425450"/>
                  </a:lnTo>
                  <a:lnTo>
                    <a:pt x="261658" y="413766"/>
                  </a:lnTo>
                  <a:lnTo>
                    <a:pt x="235775" y="408940"/>
                  </a:lnTo>
                  <a:lnTo>
                    <a:pt x="207810" y="400050"/>
                  </a:lnTo>
                  <a:lnTo>
                    <a:pt x="148971" y="372110"/>
                  </a:lnTo>
                  <a:lnTo>
                    <a:pt x="109270" y="344170"/>
                  </a:lnTo>
                  <a:lnTo>
                    <a:pt x="74472" y="311150"/>
                  </a:lnTo>
                  <a:lnTo>
                    <a:pt x="45199" y="271780"/>
                  </a:lnTo>
                  <a:lnTo>
                    <a:pt x="24828" y="234950"/>
                  </a:lnTo>
                  <a:lnTo>
                    <a:pt x="22021" y="229870"/>
                  </a:lnTo>
                  <a:lnTo>
                    <a:pt x="351155" y="419100"/>
                  </a:lnTo>
                  <a:lnTo>
                    <a:pt x="351155" y="406819"/>
                  </a:lnTo>
                  <a:lnTo>
                    <a:pt x="45427" y="229870"/>
                  </a:lnTo>
                  <a:lnTo>
                    <a:pt x="27876" y="219710"/>
                  </a:lnTo>
                  <a:lnTo>
                    <a:pt x="76327" y="218440"/>
                  </a:lnTo>
                  <a:lnTo>
                    <a:pt x="124294" y="224790"/>
                  </a:lnTo>
                  <a:lnTo>
                    <a:pt x="170776" y="237490"/>
                  </a:lnTo>
                  <a:lnTo>
                    <a:pt x="214795" y="257810"/>
                  </a:lnTo>
                  <a:lnTo>
                    <a:pt x="268820" y="294640"/>
                  </a:lnTo>
                  <a:lnTo>
                    <a:pt x="308000" y="336550"/>
                  </a:lnTo>
                  <a:lnTo>
                    <a:pt x="345998" y="391160"/>
                  </a:lnTo>
                  <a:lnTo>
                    <a:pt x="357035" y="410210"/>
                  </a:lnTo>
                  <a:lnTo>
                    <a:pt x="357035" y="384200"/>
                  </a:lnTo>
                  <a:lnTo>
                    <a:pt x="347484" y="365760"/>
                  </a:lnTo>
                  <a:lnTo>
                    <a:pt x="337781" y="345440"/>
                  </a:lnTo>
                  <a:lnTo>
                    <a:pt x="331076" y="330200"/>
                  </a:lnTo>
                  <a:lnTo>
                    <a:pt x="328282" y="323850"/>
                  </a:lnTo>
                  <a:lnTo>
                    <a:pt x="318820" y="298450"/>
                  </a:lnTo>
                  <a:lnTo>
                    <a:pt x="312216" y="270510"/>
                  </a:lnTo>
                  <a:lnTo>
                    <a:pt x="308432" y="238760"/>
                  </a:lnTo>
                  <a:lnTo>
                    <a:pt x="307416" y="204470"/>
                  </a:lnTo>
                  <a:lnTo>
                    <a:pt x="311721" y="156210"/>
                  </a:lnTo>
                  <a:lnTo>
                    <a:pt x="323405" y="109220"/>
                  </a:lnTo>
                  <a:lnTo>
                    <a:pt x="342074" y="64770"/>
                  </a:lnTo>
                  <a:lnTo>
                    <a:pt x="367372" y="24130"/>
                  </a:lnTo>
                  <a:lnTo>
                    <a:pt x="367372" y="927"/>
                  </a:lnTo>
                  <a:lnTo>
                    <a:pt x="365036" y="1270"/>
                  </a:lnTo>
                  <a:lnTo>
                    <a:pt x="357047" y="3810"/>
                  </a:lnTo>
                  <a:lnTo>
                    <a:pt x="356895" y="3898"/>
                  </a:lnTo>
                  <a:lnTo>
                    <a:pt x="356895" y="17780"/>
                  </a:lnTo>
                  <a:lnTo>
                    <a:pt x="331063" y="60960"/>
                  </a:lnTo>
                  <a:lnTo>
                    <a:pt x="312000" y="106680"/>
                  </a:lnTo>
                  <a:lnTo>
                    <a:pt x="300088" y="154940"/>
                  </a:lnTo>
                  <a:lnTo>
                    <a:pt x="295681" y="204470"/>
                  </a:lnTo>
                  <a:lnTo>
                    <a:pt x="296760" y="240030"/>
                  </a:lnTo>
                  <a:lnTo>
                    <a:pt x="300723" y="271780"/>
                  </a:lnTo>
                  <a:lnTo>
                    <a:pt x="307644" y="302260"/>
                  </a:lnTo>
                  <a:lnTo>
                    <a:pt x="317627" y="328930"/>
                  </a:lnTo>
                  <a:lnTo>
                    <a:pt x="317804" y="330200"/>
                  </a:lnTo>
                  <a:lnTo>
                    <a:pt x="276606" y="285750"/>
                  </a:lnTo>
                  <a:lnTo>
                    <a:pt x="220560" y="247650"/>
                  </a:lnTo>
                  <a:lnTo>
                    <a:pt x="175234" y="227330"/>
                  </a:lnTo>
                  <a:lnTo>
                    <a:pt x="144780" y="218440"/>
                  </a:lnTo>
                  <a:lnTo>
                    <a:pt x="127381" y="213360"/>
                  </a:lnTo>
                  <a:lnTo>
                    <a:pt x="87871" y="208280"/>
                  </a:lnTo>
                  <a:lnTo>
                    <a:pt x="78003" y="207010"/>
                  </a:lnTo>
                  <a:lnTo>
                    <a:pt x="28079" y="208280"/>
                  </a:lnTo>
                  <a:lnTo>
                    <a:pt x="356895" y="17780"/>
                  </a:lnTo>
                  <a:lnTo>
                    <a:pt x="356895" y="3898"/>
                  </a:lnTo>
                  <a:lnTo>
                    <a:pt x="16522" y="200660"/>
                  </a:lnTo>
                  <a:lnTo>
                    <a:pt x="0" y="622300"/>
                  </a:lnTo>
                  <a:lnTo>
                    <a:pt x="1143" y="631190"/>
                  </a:lnTo>
                  <a:lnTo>
                    <a:pt x="362127" y="849630"/>
                  </a:lnTo>
                  <a:lnTo>
                    <a:pt x="367817" y="850900"/>
                  </a:lnTo>
                  <a:lnTo>
                    <a:pt x="379196" y="850900"/>
                  </a:lnTo>
                  <a:lnTo>
                    <a:pt x="729970" y="650240"/>
                  </a:lnTo>
                  <a:lnTo>
                    <a:pt x="744207" y="633730"/>
                  </a:lnTo>
                  <a:lnTo>
                    <a:pt x="745299" y="631190"/>
                  </a:lnTo>
                  <a:lnTo>
                    <a:pt x="746442" y="622300"/>
                  </a:lnTo>
                  <a:lnTo>
                    <a:pt x="746442" y="615950"/>
                  </a:lnTo>
                  <a:lnTo>
                    <a:pt x="746594" y="234950"/>
                  </a:lnTo>
                  <a:lnTo>
                    <a:pt x="746594" y="229870"/>
                  </a:lnTo>
                  <a:close/>
                </a:path>
              </a:pathLst>
            </a:custGeom>
            <a:solidFill>
              <a:srgbClr val="5358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619906" y="5272479"/>
            <a:ext cx="7920990" cy="1596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300" b="0" dirty="0">
                <a:latin typeface="SuperiorTitle-Medium"/>
                <a:cs typeface="SuperiorTitle-Medium"/>
              </a:rPr>
              <a:t>THANK</a:t>
            </a:r>
            <a:r>
              <a:rPr sz="10300" b="0" spc="250" dirty="0">
                <a:latin typeface="SuperiorTitle-Medium"/>
                <a:cs typeface="SuperiorTitle-Medium"/>
              </a:rPr>
              <a:t> </a:t>
            </a:r>
            <a:r>
              <a:rPr sz="10300" b="0" spc="-545" dirty="0">
                <a:latin typeface="SuperiorTitle-Medium"/>
                <a:cs typeface="SuperiorTitle-Medium"/>
              </a:rPr>
              <a:t>Y</a:t>
            </a:r>
            <a:r>
              <a:rPr sz="10300" b="0" spc="75" dirty="0">
                <a:latin typeface="SuperiorTitle-Medium"/>
                <a:cs typeface="SuperiorTitle-Medium"/>
              </a:rPr>
              <a:t>OU</a:t>
            </a:r>
            <a:endParaRPr sz="10300">
              <a:latin typeface="SuperiorTitle-Medium"/>
              <a:cs typeface="SuperiorTitle-Medium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621815FD-9672-8942-B1E1-0AF102EB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5382">
            <a:off x="7263675" y="3390110"/>
            <a:ext cx="5801993" cy="694763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05083" y="419223"/>
            <a:ext cx="10970895" cy="1219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75" dirty="0"/>
              <a:t>One-</a:t>
            </a:r>
            <a:r>
              <a:rPr spc="114" dirty="0"/>
              <a:t>O</a:t>
            </a:r>
            <a:r>
              <a:rPr spc="-40" dirty="0"/>
              <a:t>f</a:t>
            </a:r>
            <a:r>
              <a:rPr spc="-430" dirty="0"/>
              <a:t>-</a:t>
            </a:r>
            <a:r>
              <a:rPr spc="-245" dirty="0"/>
              <a:t>A-</a:t>
            </a:r>
            <a:r>
              <a:rPr dirty="0"/>
              <a:t>Kind</a:t>
            </a:r>
            <a:r>
              <a:rPr spc="-175" dirty="0"/>
              <a:t> </a:t>
            </a:r>
            <a:r>
              <a:rPr spc="-10" dirty="0"/>
              <a:t>Product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5083" y="1594053"/>
            <a:ext cx="9804400" cy="173291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0" dirty="0">
                <a:solidFill>
                  <a:srgbClr val="53585B"/>
                </a:solidFill>
                <a:latin typeface="ProximaNova-Light"/>
                <a:cs typeface="ProximaNova-Light"/>
              </a:rPr>
              <a:t>What</a:t>
            </a:r>
            <a:r>
              <a:rPr sz="4500" spc="-17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Nova-Light"/>
                <a:cs typeface="ProximaNova-Light"/>
              </a:rPr>
              <a:t>makes</a:t>
            </a:r>
            <a:r>
              <a:rPr sz="4500" spc="-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Nova-Light"/>
                <a:cs typeface="ProximaNova-Light"/>
              </a:rPr>
              <a:t>Collagen</a:t>
            </a:r>
            <a:r>
              <a:rPr sz="4500" spc="-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Nova-Light"/>
                <a:cs typeface="ProximaNova-Light"/>
              </a:rPr>
              <a:t>Elixir™</a:t>
            </a:r>
            <a:r>
              <a:rPr sz="4500" spc="-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Nova-Light"/>
                <a:cs typeface="ProximaNova-Light"/>
              </a:rPr>
              <a:t>so</a:t>
            </a:r>
            <a:r>
              <a:rPr sz="4500" spc="-16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5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special?</a:t>
            </a:r>
            <a:endParaRPr sz="4500">
              <a:latin typeface="ProximaNova-Light"/>
              <a:cs typeface="ProximaNova-Light"/>
            </a:endParaRPr>
          </a:p>
          <a:p>
            <a:pPr marL="12700">
              <a:lnSpc>
                <a:spcPct val="100000"/>
              </a:lnSpc>
              <a:spcBef>
                <a:spcPts val="3080"/>
              </a:spcBef>
              <a:tabLst>
                <a:tab pos="1297305" algn="l"/>
              </a:tabLst>
            </a:pPr>
            <a:r>
              <a:rPr sz="4100" b="1" spc="190" dirty="0">
                <a:solidFill>
                  <a:srgbClr val="A06E67"/>
                </a:solidFill>
                <a:latin typeface="ProximaNova-Semibold"/>
                <a:cs typeface="ProximaNova-Semibold"/>
              </a:rPr>
              <a:t>THE</a:t>
            </a:r>
            <a:r>
              <a:rPr sz="41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	</a:t>
            </a:r>
            <a:r>
              <a:rPr sz="4100" b="1" spc="280" dirty="0">
                <a:solidFill>
                  <a:srgbClr val="A06E67"/>
                </a:solidFill>
                <a:latin typeface="ProximaNova-Semibold"/>
                <a:cs typeface="ProximaNova-Semibold"/>
              </a:rPr>
              <a:t>INGREDIENTS</a:t>
            </a:r>
            <a:endParaRPr sz="4100">
              <a:latin typeface="ProximaNova-Semibold"/>
              <a:cs typeface="ProximaNova-Semibold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235016" y="10470"/>
            <a:ext cx="869083" cy="11298085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1507769" y="3832306"/>
            <a:ext cx="6099810" cy="1466215"/>
            <a:chOff x="1507769" y="3832306"/>
            <a:chExt cx="6099810" cy="1466215"/>
          </a:xfrm>
        </p:grpSpPr>
        <p:sp>
          <p:nvSpPr>
            <p:cNvPr id="7" name="object 7"/>
            <p:cNvSpPr/>
            <p:nvPr/>
          </p:nvSpPr>
          <p:spPr>
            <a:xfrm>
              <a:off x="1511897" y="3836433"/>
              <a:ext cx="6091555" cy="1457960"/>
            </a:xfrm>
            <a:custGeom>
              <a:avLst/>
              <a:gdLst/>
              <a:ahLst/>
              <a:cxnLst/>
              <a:rect l="l" t="t" r="r" b="b"/>
              <a:pathLst>
                <a:path w="6091555" h="1457960">
                  <a:moveTo>
                    <a:pt x="5698454" y="0"/>
                  </a:moveTo>
                  <a:lnTo>
                    <a:pt x="392658" y="0"/>
                  </a:ln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065087"/>
                  </a:lnTo>
                  <a:lnTo>
                    <a:pt x="3059" y="1114340"/>
                  </a:lnTo>
                  <a:lnTo>
                    <a:pt x="11991" y="1161768"/>
                  </a:lnTo>
                  <a:lnTo>
                    <a:pt x="26429" y="1207002"/>
                  </a:lnTo>
                  <a:lnTo>
                    <a:pt x="46005" y="1249675"/>
                  </a:lnTo>
                  <a:lnTo>
                    <a:pt x="70350" y="1289418"/>
                  </a:lnTo>
                  <a:lnTo>
                    <a:pt x="99096" y="1325865"/>
                  </a:lnTo>
                  <a:lnTo>
                    <a:pt x="131876" y="1358645"/>
                  </a:lnTo>
                  <a:lnTo>
                    <a:pt x="168322" y="1387392"/>
                  </a:lnTo>
                  <a:lnTo>
                    <a:pt x="208066" y="1411738"/>
                  </a:lnTo>
                  <a:lnTo>
                    <a:pt x="250739" y="1431314"/>
                  </a:lnTo>
                  <a:lnTo>
                    <a:pt x="295974" y="1445753"/>
                  </a:lnTo>
                  <a:lnTo>
                    <a:pt x="343403" y="1454686"/>
                  </a:lnTo>
                  <a:lnTo>
                    <a:pt x="392658" y="1457746"/>
                  </a:lnTo>
                  <a:lnTo>
                    <a:pt x="5698454" y="1457746"/>
                  </a:lnTo>
                  <a:lnTo>
                    <a:pt x="5747707" y="1454686"/>
                  </a:lnTo>
                  <a:lnTo>
                    <a:pt x="5795135" y="1445753"/>
                  </a:lnTo>
                  <a:lnTo>
                    <a:pt x="5840369" y="1431314"/>
                  </a:lnTo>
                  <a:lnTo>
                    <a:pt x="5883042" y="1411738"/>
                  </a:lnTo>
                  <a:lnTo>
                    <a:pt x="5922785" y="1387392"/>
                  </a:lnTo>
                  <a:lnTo>
                    <a:pt x="5959231" y="1358645"/>
                  </a:lnTo>
                  <a:lnTo>
                    <a:pt x="5992012" y="1325865"/>
                  </a:lnTo>
                  <a:lnTo>
                    <a:pt x="6020759" y="1289418"/>
                  </a:lnTo>
                  <a:lnTo>
                    <a:pt x="6045105" y="1249675"/>
                  </a:lnTo>
                  <a:lnTo>
                    <a:pt x="6064681" y="1207002"/>
                  </a:lnTo>
                  <a:lnTo>
                    <a:pt x="6079120" y="1161768"/>
                  </a:lnTo>
                  <a:lnTo>
                    <a:pt x="6088053" y="1114340"/>
                  </a:lnTo>
                  <a:lnTo>
                    <a:pt x="6091112" y="1065087"/>
                  </a:lnTo>
                  <a:lnTo>
                    <a:pt x="6091112" y="392658"/>
                  </a:lnTo>
                  <a:lnTo>
                    <a:pt x="6088053" y="343403"/>
                  </a:lnTo>
                  <a:lnTo>
                    <a:pt x="6079120" y="295974"/>
                  </a:lnTo>
                  <a:lnTo>
                    <a:pt x="6064681" y="250739"/>
                  </a:lnTo>
                  <a:lnTo>
                    <a:pt x="6045105" y="208066"/>
                  </a:lnTo>
                  <a:lnTo>
                    <a:pt x="6020759" y="168322"/>
                  </a:lnTo>
                  <a:lnTo>
                    <a:pt x="5992012" y="131876"/>
                  </a:lnTo>
                  <a:lnTo>
                    <a:pt x="5959231" y="99096"/>
                  </a:lnTo>
                  <a:lnTo>
                    <a:pt x="5922785" y="70350"/>
                  </a:lnTo>
                  <a:lnTo>
                    <a:pt x="5883042" y="46005"/>
                  </a:lnTo>
                  <a:lnTo>
                    <a:pt x="5840369" y="26429"/>
                  </a:lnTo>
                  <a:lnTo>
                    <a:pt x="5795135" y="11991"/>
                  </a:lnTo>
                  <a:lnTo>
                    <a:pt x="5747707" y="3059"/>
                  </a:lnTo>
                  <a:lnTo>
                    <a:pt x="5698454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11897" y="3836433"/>
              <a:ext cx="6091555" cy="1457960"/>
            </a:xfrm>
            <a:custGeom>
              <a:avLst/>
              <a:gdLst/>
              <a:ahLst/>
              <a:cxnLst/>
              <a:rect l="l" t="t" r="r" b="b"/>
              <a:pathLst>
                <a:path w="6091555" h="1457960">
                  <a:moveTo>
                    <a:pt x="392658" y="0"/>
                  </a:move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065087"/>
                  </a:lnTo>
                  <a:lnTo>
                    <a:pt x="3059" y="1114340"/>
                  </a:lnTo>
                  <a:lnTo>
                    <a:pt x="11991" y="1161768"/>
                  </a:lnTo>
                  <a:lnTo>
                    <a:pt x="26429" y="1207002"/>
                  </a:lnTo>
                  <a:lnTo>
                    <a:pt x="46005" y="1249675"/>
                  </a:lnTo>
                  <a:lnTo>
                    <a:pt x="70350" y="1289418"/>
                  </a:lnTo>
                  <a:lnTo>
                    <a:pt x="99096" y="1325865"/>
                  </a:lnTo>
                  <a:lnTo>
                    <a:pt x="131876" y="1358645"/>
                  </a:lnTo>
                  <a:lnTo>
                    <a:pt x="168322" y="1387392"/>
                  </a:lnTo>
                  <a:lnTo>
                    <a:pt x="208066" y="1411738"/>
                  </a:lnTo>
                  <a:lnTo>
                    <a:pt x="250739" y="1431314"/>
                  </a:lnTo>
                  <a:lnTo>
                    <a:pt x="295974" y="1445753"/>
                  </a:lnTo>
                  <a:lnTo>
                    <a:pt x="343403" y="1454686"/>
                  </a:lnTo>
                  <a:lnTo>
                    <a:pt x="392658" y="1457746"/>
                  </a:lnTo>
                  <a:lnTo>
                    <a:pt x="5698454" y="1457746"/>
                  </a:lnTo>
                  <a:lnTo>
                    <a:pt x="5747707" y="1454686"/>
                  </a:lnTo>
                  <a:lnTo>
                    <a:pt x="5795135" y="1445753"/>
                  </a:lnTo>
                  <a:lnTo>
                    <a:pt x="5840369" y="1431314"/>
                  </a:lnTo>
                  <a:lnTo>
                    <a:pt x="5883042" y="1411738"/>
                  </a:lnTo>
                  <a:lnTo>
                    <a:pt x="5922785" y="1387392"/>
                  </a:lnTo>
                  <a:lnTo>
                    <a:pt x="5959231" y="1358645"/>
                  </a:lnTo>
                  <a:lnTo>
                    <a:pt x="5992012" y="1325865"/>
                  </a:lnTo>
                  <a:lnTo>
                    <a:pt x="6020759" y="1289418"/>
                  </a:lnTo>
                  <a:lnTo>
                    <a:pt x="6045105" y="1249675"/>
                  </a:lnTo>
                  <a:lnTo>
                    <a:pt x="6064681" y="1207002"/>
                  </a:lnTo>
                  <a:lnTo>
                    <a:pt x="6079120" y="1161768"/>
                  </a:lnTo>
                  <a:lnTo>
                    <a:pt x="6088053" y="1114340"/>
                  </a:lnTo>
                  <a:lnTo>
                    <a:pt x="6091112" y="1065087"/>
                  </a:lnTo>
                  <a:lnTo>
                    <a:pt x="6091112" y="392658"/>
                  </a:lnTo>
                  <a:lnTo>
                    <a:pt x="6088053" y="343403"/>
                  </a:lnTo>
                  <a:lnTo>
                    <a:pt x="6079120" y="295974"/>
                  </a:lnTo>
                  <a:lnTo>
                    <a:pt x="6064681" y="250739"/>
                  </a:lnTo>
                  <a:lnTo>
                    <a:pt x="6045105" y="208066"/>
                  </a:lnTo>
                  <a:lnTo>
                    <a:pt x="6020759" y="168322"/>
                  </a:lnTo>
                  <a:lnTo>
                    <a:pt x="5992012" y="131876"/>
                  </a:lnTo>
                  <a:lnTo>
                    <a:pt x="5959231" y="99096"/>
                  </a:lnTo>
                  <a:lnTo>
                    <a:pt x="5922785" y="70350"/>
                  </a:lnTo>
                  <a:lnTo>
                    <a:pt x="5883042" y="46005"/>
                  </a:lnTo>
                  <a:lnTo>
                    <a:pt x="5840369" y="26429"/>
                  </a:lnTo>
                  <a:lnTo>
                    <a:pt x="5795135" y="11991"/>
                  </a:lnTo>
                  <a:lnTo>
                    <a:pt x="5747707" y="3059"/>
                  </a:lnTo>
                  <a:lnTo>
                    <a:pt x="5698454" y="0"/>
                  </a:lnTo>
                  <a:lnTo>
                    <a:pt x="392658" y="0"/>
                  </a:lnTo>
                  <a:close/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738129" y="4020618"/>
            <a:ext cx="16238855" cy="5518785"/>
            <a:chOff x="1738129" y="4020618"/>
            <a:chExt cx="16238855" cy="5518785"/>
          </a:xfrm>
        </p:grpSpPr>
        <p:sp>
          <p:nvSpPr>
            <p:cNvPr id="10" name="object 10"/>
            <p:cNvSpPr/>
            <p:nvPr/>
          </p:nvSpPr>
          <p:spPr>
            <a:xfrm>
              <a:off x="12171095" y="8108391"/>
              <a:ext cx="5801995" cy="1249045"/>
            </a:xfrm>
            <a:custGeom>
              <a:avLst/>
              <a:gdLst/>
              <a:ahLst/>
              <a:cxnLst/>
              <a:rect l="l" t="t" r="r" b="b"/>
              <a:pathLst>
                <a:path w="5801994" h="1249045">
                  <a:moveTo>
                    <a:pt x="5408788" y="0"/>
                  </a:moveTo>
                  <a:lnTo>
                    <a:pt x="392658" y="0"/>
                  </a:ln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855994"/>
                  </a:lnTo>
                  <a:lnTo>
                    <a:pt x="3059" y="905249"/>
                  </a:lnTo>
                  <a:lnTo>
                    <a:pt x="11991" y="952678"/>
                  </a:lnTo>
                  <a:lnTo>
                    <a:pt x="26429" y="997913"/>
                  </a:lnTo>
                  <a:lnTo>
                    <a:pt x="46005" y="1040586"/>
                  </a:lnTo>
                  <a:lnTo>
                    <a:pt x="70350" y="1080330"/>
                  </a:lnTo>
                  <a:lnTo>
                    <a:pt x="99096" y="1116776"/>
                  </a:lnTo>
                  <a:lnTo>
                    <a:pt x="131876" y="1149556"/>
                  </a:lnTo>
                  <a:lnTo>
                    <a:pt x="168322" y="1178302"/>
                  </a:lnTo>
                  <a:lnTo>
                    <a:pt x="208066" y="1202647"/>
                  </a:lnTo>
                  <a:lnTo>
                    <a:pt x="250739" y="1222223"/>
                  </a:lnTo>
                  <a:lnTo>
                    <a:pt x="295974" y="1236661"/>
                  </a:lnTo>
                  <a:lnTo>
                    <a:pt x="343403" y="1245593"/>
                  </a:lnTo>
                  <a:lnTo>
                    <a:pt x="392658" y="1248653"/>
                  </a:lnTo>
                  <a:lnTo>
                    <a:pt x="5408788" y="1248653"/>
                  </a:lnTo>
                  <a:lnTo>
                    <a:pt x="5458041" y="1245593"/>
                  </a:lnTo>
                  <a:lnTo>
                    <a:pt x="5505468" y="1236661"/>
                  </a:lnTo>
                  <a:lnTo>
                    <a:pt x="5550702" y="1222223"/>
                  </a:lnTo>
                  <a:lnTo>
                    <a:pt x="5593375" y="1202647"/>
                  </a:lnTo>
                  <a:lnTo>
                    <a:pt x="5633119" y="1178302"/>
                  </a:lnTo>
                  <a:lnTo>
                    <a:pt x="5669565" y="1149556"/>
                  </a:lnTo>
                  <a:lnTo>
                    <a:pt x="5702345" y="1116776"/>
                  </a:lnTo>
                  <a:lnTo>
                    <a:pt x="5731093" y="1080330"/>
                  </a:lnTo>
                  <a:lnTo>
                    <a:pt x="5755438" y="1040586"/>
                  </a:lnTo>
                  <a:lnTo>
                    <a:pt x="5775015" y="997913"/>
                  </a:lnTo>
                  <a:lnTo>
                    <a:pt x="5789453" y="952678"/>
                  </a:lnTo>
                  <a:lnTo>
                    <a:pt x="5798386" y="905249"/>
                  </a:lnTo>
                  <a:lnTo>
                    <a:pt x="5801446" y="855994"/>
                  </a:lnTo>
                  <a:lnTo>
                    <a:pt x="5801446" y="392658"/>
                  </a:lnTo>
                  <a:lnTo>
                    <a:pt x="5798386" y="343403"/>
                  </a:lnTo>
                  <a:lnTo>
                    <a:pt x="5789453" y="295974"/>
                  </a:lnTo>
                  <a:lnTo>
                    <a:pt x="5775015" y="250739"/>
                  </a:lnTo>
                  <a:lnTo>
                    <a:pt x="5755438" y="208066"/>
                  </a:lnTo>
                  <a:lnTo>
                    <a:pt x="5731093" y="168322"/>
                  </a:lnTo>
                  <a:lnTo>
                    <a:pt x="5702345" y="131876"/>
                  </a:lnTo>
                  <a:lnTo>
                    <a:pt x="5669565" y="99096"/>
                  </a:lnTo>
                  <a:lnTo>
                    <a:pt x="5633119" y="70350"/>
                  </a:lnTo>
                  <a:lnTo>
                    <a:pt x="5593375" y="46005"/>
                  </a:lnTo>
                  <a:lnTo>
                    <a:pt x="5550702" y="26429"/>
                  </a:lnTo>
                  <a:lnTo>
                    <a:pt x="5505468" y="11991"/>
                  </a:lnTo>
                  <a:lnTo>
                    <a:pt x="5458041" y="3059"/>
                  </a:lnTo>
                  <a:lnTo>
                    <a:pt x="5408788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71095" y="8108391"/>
              <a:ext cx="5801995" cy="1249045"/>
            </a:xfrm>
            <a:custGeom>
              <a:avLst/>
              <a:gdLst/>
              <a:ahLst/>
              <a:cxnLst/>
              <a:rect l="l" t="t" r="r" b="b"/>
              <a:pathLst>
                <a:path w="5801994" h="1249045">
                  <a:moveTo>
                    <a:pt x="392658" y="0"/>
                  </a:move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855994"/>
                  </a:lnTo>
                  <a:lnTo>
                    <a:pt x="3059" y="905249"/>
                  </a:lnTo>
                  <a:lnTo>
                    <a:pt x="11991" y="952678"/>
                  </a:lnTo>
                  <a:lnTo>
                    <a:pt x="26429" y="997913"/>
                  </a:lnTo>
                  <a:lnTo>
                    <a:pt x="46005" y="1040586"/>
                  </a:lnTo>
                  <a:lnTo>
                    <a:pt x="70350" y="1080330"/>
                  </a:lnTo>
                  <a:lnTo>
                    <a:pt x="99096" y="1116776"/>
                  </a:lnTo>
                  <a:lnTo>
                    <a:pt x="131876" y="1149556"/>
                  </a:lnTo>
                  <a:lnTo>
                    <a:pt x="168322" y="1178302"/>
                  </a:lnTo>
                  <a:lnTo>
                    <a:pt x="208066" y="1202647"/>
                  </a:lnTo>
                  <a:lnTo>
                    <a:pt x="250739" y="1222223"/>
                  </a:lnTo>
                  <a:lnTo>
                    <a:pt x="295974" y="1236661"/>
                  </a:lnTo>
                  <a:lnTo>
                    <a:pt x="343403" y="1245593"/>
                  </a:lnTo>
                  <a:lnTo>
                    <a:pt x="392658" y="1248653"/>
                  </a:lnTo>
                  <a:lnTo>
                    <a:pt x="5408788" y="1248653"/>
                  </a:lnTo>
                  <a:lnTo>
                    <a:pt x="5458041" y="1245593"/>
                  </a:lnTo>
                  <a:lnTo>
                    <a:pt x="5505468" y="1236661"/>
                  </a:lnTo>
                  <a:lnTo>
                    <a:pt x="5550702" y="1222223"/>
                  </a:lnTo>
                  <a:lnTo>
                    <a:pt x="5593375" y="1202647"/>
                  </a:lnTo>
                  <a:lnTo>
                    <a:pt x="5633119" y="1178302"/>
                  </a:lnTo>
                  <a:lnTo>
                    <a:pt x="5669565" y="1149556"/>
                  </a:lnTo>
                  <a:lnTo>
                    <a:pt x="5702345" y="1116776"/>
                  </a:lnTo>
                  <a:lnTo>
                    <a:pt x="5731093" y="1080330"/>
                  </a:lnTo>
                  <a:lnTo>
                    <a:pt x="5755438" y="1040586"/>
                  </a:lnTo>
                  <a:lnTo>
                    <a:pt x="5775015" y="997913"/>
                  </a:lnTo>
                  <a:lnTo>
                    <a:pt x="5789453" y="952678"/>
                  </a:lnTo>
                  <a:lnTo>
                    <a:pt x="5798386" y="905249"/>
                  </a:lnTo>
                  <a:lnTo>
                    <a:pt x="5801446" y="855994"/>
                  </a:lnTo>
                  <a:lnTo>
                    <a:pt x="5801446" y="392658"/>
                  </a:lnTo>
                  <a:lnTo>
                    <a:pt x="5798386" y="343403"/>
                  </a:lnTo>
                  <a:lnTo>
                    <a:pt x="5789453" y="295974"/>
                  </a:lnTo>
                  <a:lnTo>
                    <a:pt x="5775015" y="250739"/>
                  </a:lnTo>
                  <a:lnTo>
                    <a:pt x="5755438" y="208066"/>
                  </a:lnTo>
                  <a:lnTo>
                    <a:pt x="5731093" y="168322"/>
                  </a:lnTo>
                  <a:lnTo>
                    <a:pt x="5702345" y="131876"/>
                  </a:lnTo>
                  <a:lnTo>
                    <a:pt x="5669565" y="99096"/>
                  </a:lnTo>
                  <a:lnTo>
                    <a:pt x="5633119" y="70350"/>
                  </a:lnTo>
                  <a:lnTo>
                    <a:pt x="5593375" y="46005"/>
                  </a:lnTo>
                  <a:lnTo>
                    <a:pt x="5550702" y="26429"/>
                  </a:lnTo>
                  <a:lnTo>
                    <a:pt x="5505468" y="11991"/>
                  </a:lnTo>
                  <a:lnTo>
                    <a:pt x="5458041" y="3059"/>
                  </a:lnTo>
                  <a:lnTo>
                    <a:pt x="5408788" y="0"/>
                  </a:lnTo>
                  <a:lnTo>
                    <a:pt x="392658" y="0"/>
                  </a:lnTo>
                  <a:close/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024666" y="4024746"/>
              <a:ext cx="5772150" cy="1437640"/>
            </a:xfrm>
            <a:custGeom>
              <a:avLst/>
              <a:gdLst/>
              <a:ahLst/>
              <a:cxnLst/>
              <a:rect l="l" t="t" r="r" b="b"/>
              <a:pathLst>
                <a:path w="5772150" h="1437639">
                  <a:moveTo>
                    <a:pt x="5379092" y="0"/>
                  </a:moveTo>
                  <a:lnTo>
                    <a:pt x="392658" y="0"/>
                  </a:ln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044470"/>
                  </a:lnTo>
                  <a:lnTo>
                    <a:pt x="3059" y="1093725"/>
                  </a:lnTo>
                  <a:lnTo>
                    <a:pt x="11991" y="1141154"/>
                  </a:lnTo>
                  <a:lnTo>
                    <a:pt x="26429" y="1186389"/>
                  </a:lnTo>
                  <a:lnTo>
                    <a:pt x="46005" y="1229062"/>
                  </a:lnTo>
                  <a:lnTo>
                    <a:pt x="70350" y="1268806"/>
                  </a:lnTo>
                  <a:lnTo>
                    <a:pt x="99096" y="1305252"/>
                  </a:lnTo>
                  <a:lnTo>
                    <a:pt x="131876" y="1338032"/>
                  </a:lnTo>
                  <a:lnTo>
                    <a:pt x="168322" y="1366778"/>
                  </a:lnTo>
                  <a:lnTo>
                    <a:pt x="208066" y="1391123"/>
                  </a:lnTo>
                  <a:lnTo>
                    <a:pt x="250739" y="1410699"/>
                  </a:lnTo>
                  <a:lnTo>
                    <a:pt x="295974" y="1425137"/>
                  </a:lnTo>
                  <a:lnTo>
                    <a:pt x="343403" y="1434069"/>
                  </a:lnTo>
                  <a:lnTo>
                    <a:pt x="392658" y="1437129"/>
                  </a:lnTo>
                  <a:lnTo>
                    <a:pt x="5379092" y="1437129"/>
                  </a:lnTo>
                  <a:lnTo>
                    <a:pt x="5428345" y="1434069"/>
                  </a:lnTo>
                  <a:lnTo>
                    <a:pt x="5475773" y="1425137"/>
                  </a:lnTo>
                  <a:lnTo>
                    <a:pt x="5521007" y="1410699"/>
                  </a:lnTo>
                  <a:lnTo>
                    <a:pt x="5563680" y="1391123"/>
                  </a:lnTo>
                  <a:lnTo>
                    <a:pt x="5603423" y="1366778"/>
                  </a:lnTo>
                  <a:lnTo>
                    <a:pt x="5639869" y="1338032"/>
                  </a:lnTo>
                  <a:lnTo>
                    <a:pt x="5672650" y="1305252"/>
                  </a:lnTo>
                  <a:lnTo>
                    <a:pt x="5701397" y="1268806"/>
                  </a:lnTo>
                  <a:lnTo>
                    <a:pt x="5725743" y="1229062"/>
                  </a:lnTo>
                  <a:lnTo>
                    <a:pt x="5745319" y="1186389"/>
                  </a:lnTo>
                  <a:lnTo>
                    <a:pt x="5759758" y="1141154"/>
                  </a:lnTo>
                  <a:lnTo>
                    <a:pt x="5768691" y="1093725"/>
                  </a:lnTo>
                  <a:lnTo>
                    <a:pt x="5771750" y="1044470"/>
                  </a:lnTo>
                  <a:lnTo>
                    <a:pt x="5771750" y="392658"/>
                  </a:lnTo>
                  <a:lnTo>
                    <a:pt x="5768691" y="343403"/>
                  </a:lnTo>
                  <a:lnTo>
                    <a:pt x="5759758" y="295974"/>
                  </a:lnTo>
                  <a:lnTo>
                    <a:pt x="5745319" y="250739"/>
                  </a:lnTo>
                  <a:lnTo>
                    <a:pt x="5725743" y="208066"/>
                  </a:lnTo>
                  <a:lnTo>
                    <a:pt x="5701397" y="168322"/>
                  </a:lnTo>
                  <a:lnTo>
                    <a:pt x="5672650" y="131876"/>
                  </a:lnTo>
                  <a:lnTo>
                    <a:pt x="5639869" y="99096"/>
                  </a:lnTo>
                  <a:lnTo>
                    <a:pt x="5603423" y="70350"/>
                  </a:lnTo>
                  <a:lnTo>
                    <a:pt x="5563680" y="46005"/>
                  </a:lnTo>
                  <a:lnTo>
                    <a:pt x="5521007" y="26429"/>
                  </a:lnTo>
                  <a:lnTo>
                    <a:pt x="5475773" y="11991"/>
                  </a:lnTo>
                  <a:lnTo>
                    <a:pt x="5428345" y="3059"/>
                  </a:lnTo>
                  <a:lnTo>
                    <a:pt x="5379092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024666" y="4024746"/>
              <a:ext cx="5772150" cy="1437640"/>
            </a:xfrm>
            <a:custGeom>
              <a:avLst/>
              <a:gdLst/>
              <a:ahLst/>
              <a:cxnLst/>
              <a:rect l="l" t="t" r="r" b="b"/>
              <a:pathLst>
                <a:path w="5772150" h="1437639">
                  <a:moveTo>
                    <a:pt x="392658" y="0"/>
                  </a:move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044470"/>
                  </a:lnTo>
                  <a:lnTo>
                    <a:pt x="3059" y="1093725"/>
                  </a:lnTo>
                  <a:lnTo>
                    <a:pt x="11991" y="1141154"/>
                  </a:lnTo>
                  <a:lnTo>
                    <a:pt x="26429" y="1186389"/>
                  </a:lnTo>
                  <a:lnTo>
                    <a:pt x="46005" y="1229062"/>
                  </a:lnTo>
                  <a:lnTo>
                    <a:pt x="70350" y="1268806"/>
                  </a:lnTo>
                  <a:lnTo>
                    <a:pt x="99096" y="1305252"/>
                  </a:lnTo>
                  <a:lnTo>
                    <a:pt x="131876" y="1338032"/>
                  </a:lnTo>
                  <a:lnTo>
                    <a:pt x="168322" y="1366778"/>
                  </a:lnTo>
                  <a:lnTo>
                    <a:pt x="208066" y="1391123"/>
                  </a:lnTo>
                  <a:lnTo>
                    <a:pt x="250739" y="1410699"/>
                  </a:lnTo>
                  <a:lnTo>
                    <a:pt x="295974" y="1425137"/>
                  </a:lnTo>
                  <a:lnTo>
                    <a:pt x="343403" y="1434069"/>
                  </a:lnTo>
                  <a:lnTo>
                    <a:pt x="392658" y="1437129"/>
                  </a:lnTo>
                  <a:lnTo>
                    <a:pt x="5379092" y="1437129"/>
                  </a:lnTo>
                  <a:lnTo>
                    <a:pt x="5428345" y="1434069"/>
                  </a:lnTo>
                  <a:lnTo>
                    <a:pt x="5475773" y="1425137"/>
                  </a:lnTo>
                  <a:lnTo>
                    <a:pt x="5521007" y="1410699"/>
                  </a:lnTo>
                  <a:lnTo>
                    <a:pt x="5563680" y="1391123"/>
                  </a:lnTo>
                  <a:lnTo>
                    <a:pt x="5603423" y="1366778"/>
                  </a:lnTo>
                  <a:lnTo>
                    <a:pt x="5639869" y="1338032"/>
                  </a:lnTo>
                  <a:lnTo>
                    <a:pt x="5672650" y="1305252"/>
                  </a:lnTo>
                  <a:lnTo>
                    <a:pt x="5701397" y="1268806"/>
                  </a:lnTo>
                  <a:lnTo>
                    <a:pt x="5725743" y="1229062"/>
                  </a:lnTo>
                  <a:lnTo>
                    <a:pt x="5745319" y="1186389"/>
                  </a:lnTo>
                  <a:lnTo>
                    <a:pt x="5759758" y="1141154"/>
                  </a:lnTo>
                  <a:lnTo>
                    <a:pt x="5768691" y="1093725"/>
                  </a:lnTo>
                  <a:lnTo>
                    <a:pt x="5771750" y="1044470"/>
                  </a:lnTo>
                  <a:lnTo>
                    <a:pt x="5771750" y="392658"/>
                  </a:lnTo>
                  <a:lnTo>
                    <a:pt x="5768691" y="343403"/>
                  </a:lnTo>
                  <a:lnTo>
                    <a:pt x="5759758" y="295974"/>
                  </a:lnTo>
                  <a:lnTo>
                    <a:pt x="5745319" y="250739"/>
                  </a:lnTo>
                  <a:lnTo>
                    <a:pt x="5725743" y="208066"/>
                  </a:lnTo>
                  <a:lnTo>
                    <a:pt x="5701397" y="168322"/>
                  </a:lnTo>
                  <a:lnTo>
                    <a:pt x="5672650" y="131876"/>
                  </a:lnTo>
                  <a:lnTo>
                    <a:pt x="5639869" y="99096"/>
                  </a:lnTo>
                  <a:lnTo>
                    <a:pt x="5603423" y="70350"/>
                  </a:lnTo>
                  <a:lnTo>
                    <a:pt x="5563680" y="46005"/>
                  </a:lnTo>
                  <a:lnTo>
                    <a:pt x="5521007" y="26429"/>
                  </a:lnTo>
                  <a:lnTo>
                    <a:pt x="5475773" y="11991"/>
                  </a:lnTo>
                  <a:lnTo>
                    <a:pt x="5428345" y="3059"/>
                  </a:lnTo>
                  <a:lnTo>
                    <a:pt x="5379092" y="0"/>
                  </a:lnTo>
                  <a:lnTo>
                    <a:pt x="392658" y="0"/>
                  </a:lnTo>
                  <a:close/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70129" y="5972331"/>
              <a:ext cx="5447665" cy="1458595"/>
            </a:xfrm>
            <a:custGeom>
              <a:avLst/>
              <a:gdLst/>
              <a:ahLst/>
              <a:cxnLst/>
              <a:rect l="l" t="t" r="r" b="b"/>
              <a:pathLst>
                <a:path w="5447665" h="1458595">
                  <a:moveTo>
                    <a:pt x="5054495" y="0"/>
                  </a:moveTo>
                  <a:lnTo>
                    <a:pt x="392658" y="0"/>
                  </a:ln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065412"/>
                  </a:lnTo>
                  <a:lnTo>
                    <a:pt x="3059" y="1114667"/>
                  </a:lnTo>
                  <a:lnTo>
                    <a:pt x="11991" y="1162096"/>
                  </a:lnTo>
                  <a:lnTo>
                    <a:pt x="26429" y="1207331"/>
                  </a:lnTo>
                  <a:lnTo>
                    <a:pt x="46005" y="1250004"/>
                  </a:lnTo>
                  <a:lnTo>
                    <a:pt x="70350" y="1289748"/>
                  </a:lnTo>
                  <a:lnTo>
                    <a:pt x="99096" y="1326193"/>
                  </a:lnTo>
                  <a:lnTo>
                    <a:pt x="131876" y="1358973"/>
                  </a:lnTo>
                  <a:lnTo>
                    <a:pt x="168322" y="1387720"/>
                  </a:lnTo>
                  <a:lnTo>
                    <a:pt x="208066" y="1412065"/>
                  </a:lnTo>
                  <a:lnTo>
                    <a:pt x="250739" y="1431640"/>
                  </a:lnTo>
                  <a:lnTo>
                    <a:pt x="295974" y="1446078"/>
                  </a:lnTo>
                  <a:lnTo>
                    <a:pt x="343403" y="1455011"/>
                  </a:lnTo>
                  <a:lnTo>
                    <a:pt x="392658" y="1458070"/>
                  </a:lnTo>
                  <a:lnTo>
                    <a:pt x="5054495" y="1458070"/>
                  </a:lnTo>
                  <a:lnTo>
                    <a:pt x="5103748" y="1455011"/>
                  </a:lnTo>
                  <a:lnTo>
                    <a:pt x="5151175" y="1446078"/>
                  </a:lnTo>
                  <a:lnTo>
                    <a:pt x="5196409" y="1431640"/>
                  </a:lnTo>
                  <a:lnTo>
                    <a:pt x="5239082" y="1412065"/>
                  </a:lnTo>
                  <a:lnTo>
                    <a:pt x="5278826" y="1387720"/>
                  </a:lnTo>
                  <a:lnTo>
                    <a:pt x="5315272" y="1358973"/>
                  </a:lnTo>
                  <a:lnTo>
                    <a:pt x="5348053" y="1326193"/>
                  </a:lnTo>
                  <a:lnTo>
                    <a:pt x="5376800" y="1289748"/>
                  </a:lnTo>
                  <a:lnTo>
                    <a:pt x="5401146" y="1250004"/>
                  </a:lnTo>
                  <a:lnTo>
                    <a:pt x="5420722" y="1207331"/>
                  </a:lnTo>
                  <a:lnTo>
                    <a:pt x="5435160" y="1162096"/>
                  </a:lnTo>
                  <a:lnTo>
                    <a:pt x="5444094" y="1114667"/>
                  </a:lnTo>
                  <a:lnTo>
                    <a:pt x="5447153" y="1065412"/>
                  </a:lnTo>
                  <a:lnTo>
                    <a:pt x="5447153" y="392658"/>
                  </a:lnTo>
                  <a:lnTo>
                    <a:pt x="5444094" y="343403"/>
                  </a:lnTo>
                  <a:lnTo>
                    <a:pt x="5435160" y="295974"/>
                  </a:lnTo>
                  <a:lnTo>
                    <a:pt x="5420722" y="250739"/>
                  </a:lnTo>
                  <a:lnTo>
                    <a:pt x="5401146" y="208066"/>
                  </a:lnTo>
                  <a:lnTo>
                    <a:pt x="5376800" y="168322"/>
                  </a:lnTo>
                  <a:lnTo>
                    <a:pt x="5348053" y="131876"/>
                  </a:lnTo>
                  <a:lnTo>
                    <a:pt x="5315272" y="99096"/>
                  </a:lnTo>
                  <a:lnTo>
                    <a:pt x="5278826" y="70350"/>
                  </a:lnTo>
                  <a:lnTo>
                    <a:pt x="5239082" y="46005"/>
                  </a:lnTo>
                  <a:lnTo>
                    <a:pt x="5196409" y="26429"/>
                  </a:lnTo>
                  <a:lnTo>
                    <a:pt x="5151175" y="11991"/>
                  </a:lnTo>
                  <a:lnTo>
                    <a:pt x="5103748" y="3059"/>
                  </a:lnTo>
                  <a:lnTo>
                    <a:pt x="5054495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670129" y="5972331"/>
              <a:ext cx="5447665" cy="1458595"/>
            </a:xfrm>
            <a:custGeom>
              <a:avLst/>
              <a:gdLst/>
              <a:ahLst/>
              <a:cxnLst/>
              <a:rect l="l" t="t" r="r" b="b"/>
              <a:pathLst>
                <a:path w="5447665" h="1458595">
                  <a:moveTo>
                    <a:pt x="392658" y="0"/>
                  </a:move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065412"/>
                  </a:lnTo>
                  <a:lnTo>
                    <a:pt x="3059" y="1114667"/>
                  </a:lnTo>
                  <a:lnTo>
                    <a:pt x="11991" y="1162096"/>
                  </a:lnTo>
                  <a:lnTo>
                    <a:pt x="26429" y="1207331"/>
                  </a:lnTo>
                  <a:lnTo>
                    <a:pt x="46005" y="1250004"/>
                  </a:lnTo>
                  <a:lnTo>
                    <a:pt x="70350" y="1289748"/>
                  </a:lnTo>
                  <a:lnTo>
                    <a:pt x="99096" y="1326193"/>
                  </a:lnTo>
                  <a:lnTo>
                    <a:pt x="131876" y="1358973"/>
                  </a:lnTo>
                  <a:lnTo>
                    <a:pt x="168322" y="1387720"/>
                  </a:lnTo>
                  <a:lnTo>
                    <a:pt x="208066" y="1412065"/>
                  </a:lnTo>
                  <a:lnTo>
                    <a:pt x="250739" y="1431640"/>
                  </a:lnTo>
                  <a:lnTo>
                    <a:pt x="295974" y="1446078"/>
                  </a:lnTo>
                  <a:lnTo>
                    <a:pt x="343403" y="1455011"/>
                  </a:lnTo>
                  <a:lnTo>
                    <a:pt x="392658" y="1458070"/>
                  </a:lnTo>
                  <a:lnTo>
                    <a:pt x="5054495" y="1458070"/>
                  </a:lnTo>
                  <a:lnTo>
                    <a:pt x="5103748" y="1455011"/>
                  </a:lnTo>
                  <a:lnTo>
                    <a:pt x="5151175" y="1446078"/>
                  </a:lnTo>
                  <a:lnTo>
                    <a:pt x="5196409" y="1431640"/>
                  </a:lnTo>
                  <a:lnTo>
                    <a:pt x="5239082" y="1412065"/>
                  </a:lnTo>
                  <a:lnTo>
                    <a:pt x="5278826" y="1387720"/>
                  </a:lnTo>
                  <a:lnTo>
                    <a:pt x="5315272" y="1358973"/>
                  </a:lnTo>
                  <a:lnTo>
                    <a:pt x="5348053" y="1326193"/>
                  </a:lnTo>
                  <a:lnTo>
                    <a:pt x="5376800" y="1289748"/>
                  </a:lnTo>
                  <a:lnTo>
                    <a:pt x="5401146" y="1250004"/>
                  </a:lnTo>
                  <a:lnTo>
                    <a:pt x="5420722" y="1207331"/>
                  </a:lnTo>
                  <a:lnTo>
                    <a:pt x="5435160" y="1162096"/>
                  </a:lnTo>
                  <a:lnTo>
                    <a:pt x="5444094" y="1114667"/>
                  </a:lnTo>
                  <a:lnTo>
                    <a:pt x="5447153" y="1065412"/>
                  </a:lnTo>
                  <a:lnTo>
                    <a:pt x="5447153" y="392658"/>
                  </a:lnTo>
                  <a:lnTo>
                    <a:pt x="5444094" y="343403"/>
                  </a:lnTo>
                  <a:lnTo>
                    <a:pt x="5435160" y="295974"/>
                  </a:lnTo>
                  <a:lnTo>
                    <a:pt x="5420722" y="250739"/>
                  </a:lnTo>
                  <a:lnTo>
                    <a:pt x="5401146" y="208066"/>
                  </a:lnTo>
                  <a:lnTo>
                    <a:pt x="5376800" y="168322"/>
                  </a:lnTo>
                  <a:lnTo>
                    <a:pt x="5348053" y="131876"/>
                  </a:lnTo>
                  <a:lnTo>
                    <a:pt x="5315272" y="99096"/>
                  </a:lnTo>
                  <a:lnTo>
                    <a:pt x="5278826" y="70350"/>
                  </a:lnTo>
                  <a:lnTo>
                    <a:pt x="5239082" y="46005"/>
                  </a:lnTo>
                  <a:lnTo>
                    <a:pt x="5196409" y="26429"/>
                  </a:lnTo>
                  <a:lnTo>
                    <a:pt x="5151175" y="11991"/>
                  </a:lnTo>
                  <a:lnTo>
                    <a:pt x="5103748" y="3059"/>
                  </a:lnTo>
                  <a:lnTo>
                    <a:pt x="5054495" y="0"/>
                  </a:lnTo>
                  <a:lnTo>
                    <a:pt x="392658" y="0"/>
                  </a:lnTo>
                  <a:close/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65019" y="5804797"/>
              <a:ext cx="3992245" cy="1515745"/>
            </a:xfrm>
            <a:custGeom>
              <a:avLst/>
              <a:gdLst/>
              <a:ahLst/>
              <a:cxnLst/>
              <a:rect l="l" t="t" r="r" b="b"/>
              <a:pathLst>
                <a:path w="3992245" h="1515745">
                  <a:moveTo>
                    <a:pt x="3599042" y="0"/>
                  </a:moveTo>
                  <a:lnTo>
                    <a:pt x="392658" y="0"/>
                  </a:ln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122677"/>
                  </a:lnTo>
                  <a:lnTo>
                    <a:pt x="3059" y="1171930"/>
                  </a:lnTo>
                  <a:lnTo>
                    <a:pt x="11991" y="1219358"/>
                  </a:lnTo>
                  <a:lnTo>
                    <a:pt x="26429" y="1264592"/>
                  </a:lnTo>
                  <a:lnTo>
                    <a:pt x="46005" y="1307265"/>
                  </a:lnTo>
                  <a:lnTo>
                    <a:pt x="70350" y="1347008"/>
                  </a:lnTo>
                  <a:lnTo>
                    <a:pt x="99096" y="1383454"/>
                  </a:lnTo>
                  <a:lnTo>
                    <a:pt x="131876" y="1416235"/>
                  </a:lnTo>
                  <a:lnTo>
                    <a:pt x="168322" y="1444982"/>
                  </a:lnTo>
                  <a:lnTo>
                    <a:pt x="208066" y="1469328"/>
                  </a:lnTo>
                  <a:lnTo>
                    <a:pt x="250739" y="1488904"/>
                  </a:lnTo>
                  <a:lnTo>
                    <a:pt x="295974" y="1503343"/>
                  </a:lnTo>
                  <a:lnTo>
                    <a:pt x="343403" y="1512276"/>
                  </a:lnTo>
                  <a:lnTo>
                    <a:pt x="392658" y="1515336"/>
                  </a:lnTo>
                  <a:lnTo>
                    <a:pt x="3599042" y="1515336"/>
                  </a:lnTo>
                  <a:lnTo>
                    <a:pt x="3648295" y="1512276"/>
                  </a:lnTo>
                  <a:lnTo>
                    <a:pt x="3695722" y="1503343"/>
                  </a:lnTo>
                  <a:lnTo>
                    <a:pt x="3740956" y="1488904"/>
                  </a:lnTo>
                  <a:lnTo>
                    <a:pt x="3783629" y="1469328"/>
                  </a:lnTo>
                  <a:lnTo>
                    <a:pt x="3823373" y="1444982"/>
                  </a:lnTo>
                  <a:lnTo>
                    <a:pt x="3859819" y="1416235"/>
                  </a:lnTo>
                  <a:lnTo>
                    <a:pt x="3892600" y="1383454"/>
                  </a:lnTo>
                  <a:lnTo>
                    <a:pt x="3921347" y="1347008"/>
                  </a:lnTo>
                  <a:lnTo>
                    <a:pt x="3945692" y="1307265"/>
                  </a:lnTo>
                  <a:lnTo>
                    <a:pt x="3965269" y="1264592"/>
                  </a:lnTo>
                  <a:lnTo>
                    <a:pt x="3979707" y="1219358"/>
                  </a:lnTo>
                  <a:lnTo>
                    <a:pt x="3988640" y="1171930"/>
                  </a:lnTo>
                  <a:lnTo>
                    <a:pt x="3991700" y="1122677"/>
                  </a:lnTo>
                  <a:lnTo>
                    <a:pt x="3991700" y="392658"/>
                  </a:lnTo>
                  <a:lnTo>
                    <a:pt x="3988640" y="343403"/>
                  </a:lnTo>
                  <a:lnTo>
                    <a:pt x="3979707" y="295974"/>
                  </a:lnTo>
                  <a:lnTo>
                    <a:pt x="3965269" y="250739"/>
                  </a:lnTo>
                  <a:lnTo>
                    <a:pt x="3945692" y="208066"/>
                  </a:lnTo>
                  <a:lnTo>
                    <a:pt x="3921347" y="168322"/>
                  </a:lnTo>
                  <a:lnTo>
                    <a:pt x="3892600" y="131876"/>
                  </a:lnTo>
                  <a:lnTo>
                    <a:pt x="3859819" y="99096"/>
                  </a:lnTo>
                  <a:lnTo>
                    <a:pt x="3823373" y="70350"/>
                  </a:lnTo>
                  <a:lnTo>
                    <a:pt x="3783629" y="46005"/>
                  </a:lnTo>
                  <a:lnTo>
                    <a:pt x="3740956" y="26429"/>
                  </a:lnTo>
                  <a:lnTo>
                    <a:pt x="3695722" y="11991"/>
                  </a:lnTo>
                  <a:lnTo>
                    <a:pt x="3648295" y="3059"/>
                  </a:lnTo>
                  <a:lnTo>
                    <a:pt x="3599042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65019" y="5804797"/>
              <a:ext cx="3992245" cy="1515745"/>
            </a:xfrm>
            <a:custGeom>
              <a:avLst/>
              <a:gdLst/>
              <a:ahLst/>
              <a:cxnLst/>
              <a:rect l="l" t="t" r="r" b="b"/>
              <a:pathLst>
                <a:path w="3992245" h="1515745">
                  <a:moveTo>
                    <a:pt x="392658" y="0"/>
                  </a:move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122677"/>
                  </a:lnTo>
                  <a:lnTo>
                    <a:pt x="3059" y="1171930"/>
                  </a:lnTo>
                  <a:lnTo>
                    <a:pt x="11991" y="1219358"/>
                  </a:lnTo>
                  <a:lnTo>
                    <a:pt x="26429" y="1264592"/>
                  </a:lnTo>
                  <a:lnTo>
                    <a:pt x="46005" y="1307265"/>
                  </a:lnTo>
                  <a:lnTo>
                    <a:pt x="70350" y="1347008"/>
                  </a:lnTo>
                  <a:lnTo>
                    <a:pt x="99096" y="1383454"/>
                  </a:lnTo>
                  <a:lnTo>
                    <a:pt x="131876" y="1416235"/>
                  </a:lnTo>
                  <a:lnTo>
                    <a:pt x="168322" y="1444982"/>
                  </a:lnTo>
                  <a:lnTo>
                    <a:pt x="208066" y="1469328"/>
                  </a:lnTo>
                  <a:lnTo>
                    <a:pt x="250739" y="1488904"/>
                  </a:lnTo>
                  <a:lnTo>
                    <a:pt x="295974" y="1503343"/>
                  </a:lnTo>
                  <a:lnTo>
                    <a:pt x="343403" y="1512276"/>
                  </a:lnTo>
                  <a:lnTo>
                    <a:pt x="392658" y="1515336"/>
                  </a:lnTo>
                  <a:lnTo>
                    <a:pt x="3599042" y="1515336"/>
                  </a:lnTo>
                  <a:lnTo>
                    <a:pt x="3648295" y="1512276"/>
                  </a:lnTo>
                  <a:lnTo>
                    <a:pt x="3695722" y="1503343"/>
                  </a:lnTo>
                  <a:lnTo>
                    <a:pt x="3740956" y="1488904"/>
                  </a:lnTo>
                  <a:lnTo>
                    <a:pt x="3783629" y="1469328"/>
                  </a:lnTo>
                  <a:lnTo>
                    <a:pt x="3823373" y="1444982"/>
                  </a:lnTo>
                  <a:lnTo>
                    <a:pt x="3859819" y="1416235"/>
                  </a:lnTo>
                  <a:lnTo>
                    <a:pt x="3892600" y="1383454"/>
                  </a:lnTo>
                  <a:lnTo>
                    <a:pt x="3921347" y="1347008"/>
                  </a:lnTo>
                  <a:lnTo>
                    <a:pt x="3945692" y="1307265"/>
                  </a:lnTo>
                  <a:lnTo>
                    <a:pt x="3965269" y="1264592"/>
                  </a:lnTo>
                  <a:lnTo>
                    <a:pt x="3979707" y="1219358"/>
                  </a:lnTo>
                  <a:lnTo>
                    <a:pt x="3988640" y="1171930"/>
                  </a:lnTo>
                  <a:lnTo>
                    <a:pt x="3991700" y="1122677"/>
                  </a:lnTo>
                  <a:lnTo>
                    <a:pt x="3991700" y="392658"/>
                  </a:lnTo>
                  <a:lnTo>
                    <a:pt x="3988640" y="343403"/>
                  </a:lnTo>
                  <a:lnTo>
                    <a:pt x="3979707" y="295974"/>
                  </a:lnTo>
                  <a:lnTo>
                    <a:pt x="3965269" y="250739"/>
                  </a:lnTo>
                  <a:lnTo>
                    <a:pt x="3945692" y="208066"/>
                  </a:lnTo>
                  <a:lnTo>
                    <a:pt x="3921347" y="168322"/>
                  </a:lnTo>
                  <a:lnTo>
                    <a:pt x="3892600" y="131876"/>
                  </a:lnTo>
                  <a:lnTo>
                    <a:pt x="3859819" y="99096"/>
                  </a:lnTo>
                  <a:lnTo>
                    <a:pt x="3823373" y="70350"/>
                  </a:lnTo>
                  <a:lnTo>
                    <a:pt x="3783629" y="46005"/>
                  </a:lnTo>
                  <a:lnTo>
                    <a:pt x="3740956" y="26429"/>
                  </a:lnTo>
                  <a:lnTo>
                    <a:pt x="3695722" y="11991"/>
                  </a:lnTo>
                  <a:lnTo>
                    <a:pt x="3648295" y="3059"/>
                  </a:lnTo>
                  <a:lnTo>
                    <a:pt x="3599042" y="0"/>
                  </a:lnTo>
                  <a:lnTo>
                    <a:pt x="392658" y="0"/>
                  </a:lnTo>
                  <a:close/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42256" y="7825677"/>
              <a:ext cx="5751195" cy="1709420"/>
            </a:xfrm>
            <a:custGeom>
              <a:avLst/>
              <a:gdLst/>
              <a:ahLst/>
              <a:cxnLst/>
              <a:rect l="l" t="t" r="r" b="b"/>
              <a:pathLst>
                <a:path w="5751195" h="1709420">
                  <a:moveTo>
                    <a:pt x="5358150" y="0"/>
                  </a:moveTo>
                  <a:lnTo>
                    <a:pt x="392658" y="0"/>
                  </a:ln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316389"/>
                  </a:lnTo>
                  <a:lnTo>
                    <a:pt x="3059" y="1365642"/>
                  </a:lnTo>
                  <a:lnTo>
                    <a:pt x="11991" y="1413069"/>
                  </a:lnTo>
                  <a:lnTo>
                    <a:pt x="26429" y="1458303"/>
                  </a:lnTo>
                  <a:lnTo>
                    <a:pt x="46005" y="1500976"/>
                  </a:lnTo>
                  <a:lnTo>
                    <a:pt x="70350" y="1540720"/>
                  </a:lnTo>
                  <a:lnTo>
                    <a:pt x="99096" y="1577166"/>
                  </a:lnTo>
                  <a:lnTo>
                    <a:pt x="131876" y="1609947"/>
                  </a:lnTo>
                  <a:lnTo>
                    <a:pt x="168322" y="1638694"/>
                  </a:lnTo>
                  <a:lnTo>
                    <a:pt x="208066" y="1663039"/>
                  </a:lnTo>
                  <a:lnTo>
                    <a:pt x="250739" y="1682616"/>
                  </a:lnTo>
                  <a:lnTo>
                    <a:pt x="295974" y="1697054"/>
                  </a:lnTo>
                  <a:lnTo>
                    <a:pt x="343403" y="1705987"/>
                  </a:lnTo>
                  <a:lnTo>
                    <a:pt x="392658" y="1709047"/>
                  </a:lnTo>
                  <a:lnTo>
                    <a:pt x="5358150" y="1709047"/>
                  </a:lnTo>
                  <a:lnTo>
                    <a:pt x="5407403" y="1705987"/>
                  </a:lnTo>
                  <a:lnTo>
                    <a:pt x="5454831" y="1697054"/>
                  </a:lnTo>
                  <a:lnTo>
                    <a:pt x="5500065" y="1682616"/>
                  </a:lnTo>
                  <a:lnTo>
                    <a:pt x="5542738" y="1663039"/>
                  </a:lnTo>
                  <a:lnTo>
                    <a:pt x="5582481" y="1638694"/>
                  </a:lnTo>
                  <a:lnTo>
                    <a:pt x="5618928" y="1609947"/>
                  </a:lnTo>
                  <a:lnTo>
                    <a:pt x="5651708" y="1577166"/>
                  </a:lnTo>
                  <a:lnTo>
                    <a:pt x="5680455" y="1540720"/>
                  </a:lnTo>
                  <a:lnTo>
                    <a:pt x="5704801" y="1500976"/>
                  </a:lnTo>
                  <a:lnTo>
                    <a:pt x="5724377" y="1458303"/>
                  </a:lnTo>
                  <a:lnTo>
                    <a:pt x="5738816" y="1413069"/>
                  </a:lnTo>
                  <a:lnTo>
                    <a:pt x="5747749" y="1365642"/>
                  </a:lnTo>
                  <a:lnTo>
                    <a:pt x="5750809" y="1316389"/>
                  </a:lnTo>
                  <a:lnTo>
                    <a:pt x="5750809" y="392658"/>
                  </a:lnTo>
                  <a:lnTo>
                    <a:pt x="5747749" y="343403"/>
                  </a:lnTo>
                  <a:lnTo>
                    <a:pt x="5738816" y="295974"/>
                  </a:lnTo>
                  <a:lnTo>
                    <a:pt x="5724377" y="250739"/>
                  </a:lnTo>
                  <a:lnTo>
                    <a:pt x="5704801" y="208066"/>
                  </a:lnTo>
                  <a:lnTo>
                    <a:pt x="5680455" y="168322"/>
                  </a:lnTo>
                  <a:lnTo>
                    <a:pt x="5651708" y="131876"/>
                  </a:lnTo>
                  <a:lnTo>
                    <a:pt x="5618928" y="99096"/>
                  </a:lnTo>
                  <a:lnTo>
                    <a:pt x="5582481" y="70350"/>
                  </a:lnTo>
                  <a:lnTo>
                    <a:pt x="5542738" y="46005"/>
                  </a:lnTo>
                  <a:lnTo>
                    <a:pt x="5500065" y="26429"/>
                  </a:lnTo>
                  <a:lnTo>
                    <a:pt x="5454831" y="11991"/>
                  </a:lnTo>
                  <a:lnTo>
                    <a:pt x="5407403" y="3059"/>
                  </a:lnTo>
                  <a:lnTo>
                    <a:pt x="5358150" y="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2256" y="7825677"/>
              <a:ext cx="5751195" cy="1709420"/>
            </a:xfrm>
            <a:custGeom>
              <a:avLst/>
              <a:gdLst/>
              <a:ahLst/>
              <a:cxnLst/>
              <a:rect l="l" t="t" r="r" b="b"/>
              <a:pathLst>
                <a:path w="5751195" h="1709420">
                  <a:moveTo>
                    <a:pt x="392658" y="0"/>
                  </a:moveTo>
                  <a:lnTo>
                    <a:pt x="343403" y="3059"/>
                  </a:lnTo>
                  <a:lnTo>
                    <a:pt x="295974" y="11991"/>
                  </a:lnTo>
                  <a:lnTo>
                    <a:pt x="250739" y="26429"/>
                  </a:lnTo>
                  <a:lnTo>
                    <a:pt x="208066" y="46005"/>
                  </a:lnTo>
                  <a:lnTo>
                    <a:pt x="168322" y="70350"/>
                  </a:lnTo>
                  <a:lnTo>
                    <a:pt x="131876" y="99096"/>
                  </a:lnTo>
                  <a:lnTo>
                    <a:pt x="99096" y="131876"/>
                  </a:lnTo>
                  <a:lnTo>
                    <a:pt x="70350" y="168322"/>
                  </a:lnTo>
                  <a:lnTo>
                    <a:pt x="46005" y="208066"/>
                  </a:lnTo>
                  <a:lnTo>
                    <a:pt x="26429" y="250739"/>
                  </a:lnTo>
                  <a:lnTo>
                    <a:pt x="11991" y="295974"/>
                  </a:lnTo>
                  <a:lnTo>
                    <a:pt x="3059" y="343403"/>
                  </a:lnTo>
                  <a:lnTo>
                    <a:pt x="0" y="392658"/>
                  </a:lnTo>
                  <a:lnTo>
                    <a:pt x="0" y="1316389"/>
                  </a:lnTo>
                  <a:lnTo>
                    <a:pt x="3059" y="1365642"/>
                  </a:lnTo>
                  <a:lnTo>
                    <a:pt x="11991" y="1413069"/>
                  </a:lnTo>
                  <a:lnTo>
                    <a:pt x="26429" y="1458303"/>
                  </a:lnTo>
                  <a:lnTo>
                    <a:pt x="46005" y="1500976"/>
                  </a:lnTo>
                  <a:lnTo>
                    <a:pt x="70350" y="1540720"/>
                  </a:lnTo>
                  <a:lnTo>
                    <a:pt x="99096" y="1577166"/>
                  </a:lnTo>
                  <a:lnTo>
                    <a:pt x="131876" y="1609947"/>
                  </a:lnTo>
                  <a:lnTo>
                    <a:pt x="168322" y="1638694"/>
                  </a:lnTo>
                  <a:lnTo>
                    <a:pt x="208066" y="1663039"/>
                  </a:lnTo>
                  <a:lnTo>
                    <a:pt x="250739" y="1682616"/>
                  </a:lnTo>
                  <a:lnTo>
                    <a:pt x="295974" y="1697054"/>
                  </a:lnTo>
                  <a:lnTo>
                    <a:pt x="343403" y="1705987"/>
                  </a:lnTo>
                  <a:lnTo>
                    <a:pt x="392658" y="1709047"/>
                  </a:lnTo>
                  <a:lnTo>
                    <a:pt x="5358150" y="1709047"/>
                  </a:lnTo>
                  <a:lnTo>
                    <a:pt x="5407403" y="1705987"/>
                  </a:lnTo>
                  <a:lnTo>
                    <a:pt x="5454831" y="1697054"/>
                  </a:lnTo>
                  <a:lnTo>
                    <a:pt x="5500065" y="1682616"/>
                  </a:lnTo>
                  <a:lnTo>
                    <a:pt x="5542738" y="1663039"/>
                  </a:lnTo>
                  <a:lnTo>
                    <a:pt x="5582481" y="1638694"/>
                  </a:lnTo>
                  <a:lnTo>
                    <a:pt x="5618928" y="1609947"/>
                  </a:lnTo>
                  <a:lnTo>
                    <a:pt x="5651708" y="1577166"/>
                  </a:lnTo>
                  <a:lnTo>
                    <a:pt x="5680455" y="1540720"/>
                  </a:lnTo>
                  <a:lnTo>
                    <a:pt x="5704801" y="1500976"/>
                  </a:lnTo>
                  <a:lnTo>
                    <a:pt x="5724377" y="1458303"/>
                  </a:lnTo>
                  <a:lnTo>
                    <a:pt x="5738816" y="1413069"/>
                  </a:lnTo>
                  <a:lnTo>
                    <a:pt x="5747749" y="1365642"/>
                  </a:lnTo>
                  <a:lnTo>
                    <a:pt x="5750809" y="1316389"/>
                  </a:lnTo>
                  <a:lnTo>
                    <a:pt x="5750809" y="392658"/>
                  </a:lnTo>
                  <a:lnTo>
                    <a:pt x="5747749" y="343403"/>
                  </a:lnTo>
                  <a:lnTo>
                    <a:pt x="5738816" y="295974"/>
                  </a:lnTo>
                  <a:lnTo>
                    <a:pt x="5724377" y="250739"/>
                  </a:lnTo>
                  <a:lnTo>
                    <a:pt x="5704801" y="208066"/>
                  </a:lnTo>
                  <a:lnTo>
                    <a:pt x="5680455" y="168322"/>
                  </a:lnTo>
                  <a:lnTo>
                    <a:pt x="5651708" y="131876"/>
                  </a:lnTo>
                  <a:lnTo>
                    <a:pt x="5618928" y="99096"/>
                  </a:lnTo>
                  <a:lnTo>
                    <a:pt x="5582481" y="70350"/>
                  </a:lnTo>
                  <a:lnTo>
                    <a:pt x="5542738" y="46005"/>
                  </a:lnTo>
                  <a:lnTo>
                    <a:pt x="5500065" y="26429"/>
                  </a:lnTo>
                  <a:lnTo>
                    <a:pt x="5454831" y="11991"/>
                  </a:lnTo>
                  <a:lnTo>
                    <a:pt x="5407403" y="3059"/>
                  </a:lnTo>
                  <a:lnTo>
                    <a:pt x="5358150" y="0"/>
                  </a:lnTo>
                  <a:lnTo>
                    <a:pt x="392658" y="0"/>
                  </a:lnTo>
                  <a:close/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777966" y="3966057"/>
            <a:ext cx="5559425" cy="11988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5</a:t>
            </a:r>
            <a:r>
              <a:rPr sz="2600" b="1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grams</a:t>
            </a:r>
            <a:r>
              <a:rPr sz="2600" b="1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of</a:t>
            </a:r>
            <a:r>
              <a:rPr sz="2600" b="1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marine</a:t>
            </a:r>
            <a:r>
              <a:rPr sz="2600" b="1" spc="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collagen</a:t>
            </a:r>
            <a:r>
              <a:rPr sz="2600" b="1" spc="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spc="-10" dirty="0">
                <a:solidFill>
                  <a:srgbClr val="53585B"/>
                </a:solidFill>
                <a:latin typeface="Proxima Nova"/>
                <a:cs typeface="Proxima Nova"/>
              </a:rPr>
              <a:t>peptides</a:t>
            </a:r>
            <a:endParaRPr sz="2600">
              <a:latin typeface="Proxima Nova"/>
              <a:cs typeface="Proxima Nova"/>
            </a:endParaRPr>
          </a:p>
          <a:p>
            <a:pPr marL="332740" marR="325120" algn="ctr">
              <a:lnSpc>
                <a:spcPts val="3060"/>
              </a:lnSpc>
              <a:spcBef>
                <a:spcPts val="65"/>
              </a:spcBef>
            </a:pP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Collagen</a:t>
            </a:r>
            <a:r>
              <a:rPr sz="2450" spc="-10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supports</a:t>
            </a:r>
            <a:r>
              <a:rPr sz="2450" spc="-10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healthy</a:t>
            </a:r>
            <a:r>
              <a:rPr sz="2450" spc="-10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25" dirty="0">
                <a:solidFill>
                  <a:srgbClr val="53585B"/>
                </a:solidFill>
                <a:latin typeface="Proxima Nova"/>
                <a:cs typeface="Proxima Nova"/>
              </a:rPr>
              <a:t>hair,</a:t>
            </a:r>
            <a:r>
              <a:rPr sz="2450" spc="-10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skin,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450" spc="-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nails</a:t>
            </a:r>
            <a:endParaRPr sz="2450">
              <a:latin typeface="Proxima Nova"/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68743" y="5968941"/>
            <a:ext cx="3431540" cy="1143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3050"/>
              </a:lnSpc>
              <a:spcBef>
                <a:spcPts val="135"/>
              </a:spcBef>
            </a:pP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Beaming</a:t>
            </a:r>
            <a:r>
              <a:rPr sz="2600" b="1" spc="10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spc="-10" dirty="0">
                <a:solidFill>
                  <a:srgbClr val="53585B"/>
                </a:solidFill>
                <a:latin typeface="Proxima Nova"/>
                <a:cs typeface="Proxima Nova"/>
              </a:rPr>
              <a:t>biotin</a:t>
            </a:r>
            <a:endParaRPr sz="2600">
              <a:latin typeface="Proxima Nova"/>
              <a:cs typeface="Proxima Nova"/>
            </a:endParaRPr>
          </a:p>
          <a:p>
            <a:pPr marL="12700" marR="5080" algn="ctr">
              <a:lnSpc>
                <a:spcPts val="2830"/>
              </a:lnSpc>
              <a:spcBef>
                <a:spcPts val="120"/>
              </a:spcBef>
            </a:pP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fantastic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boost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for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20" dirty="0">
                <a:solidFill>
                  <a:srgbClr val="53585B"/>
                </a:solidFill>
                <a:latin typeface="Proxima Nova"/>
                <a:cs typeface="Proxima Nova"/>
              </a:rPr>
              <a:t>your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hair</a:t>
            </a:r>
            <a:r>
              <a:rPr sz="2450" spc="-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450" spc="-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nails</a:t>
            </a:r>
            <a:endParaRPr sz="2450">
              <a:latin typeface="Proxima Nova"/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564091" y="8272536"/>
            <a:ext cx="5015865" cy="7829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3050"/>
              </a:lnSpc>
              <a:spcBef>
                <a:spcPts val="135"/>
              </a:spcBef>
            </a:pP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Rich</a:t>
            </a:r>
            <a:r>
              <a:rPr sz="2600" b="1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in</a:t>
            </a:r>
            <a:r>
              <a:rPr sz="2600" b="1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amino</a:t>
            </a:r>
            <a:r>
              <a:rPr sz="2600" b="1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spc="-10" dirty="0">
                <a:solidFill>
                  <a:srgbClr val="53585B"/>
                </a:solidFill>
                <a:latin typeface="Proxima Nova"/>
                <a:cs typeface="Proxima Nova"/>
              </a:rPr>
              <a:t>acids</a:t>
            </a:r>
            <a:endParaRPr sz="2600">
              <a:latin typeface="Proxima Nova"/>
              <a:cs typeface="Proxima Nova"/>
            </a:endParaRPr>
          </a:p>
          <a:p>
            <a:pPr algn="ctr">
              <a:lnSpc>
                <a:spcPts val="2870"/>
              </a:lnSpc>
            </a:pP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Helps</a:t>
            </a:r>
            <a:r>
              <a:rPr sz="2450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support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2450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healthy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radiant</a:t>
            </a:r>
            <a:r>
              <a:rPr sz="2450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20" dirty="0">
                <a:solidFill>
                  <a:srgbClr val="53585B"/>
                </a:solidFill>
                <a:latin typeface="Proxima Nova"/>
                <a:cs typeface="Proxima Nova"/>
              </a:rPr>
              <a:t>glow</a:t>
            </a:r>
            <a:endParaRPr sz="2450">
              <a:latin typeface="Proxima Nova"/>
              <a:cs typeface="Proxima Nov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292570" y="4141772"/>
            <a:ext cx="5287010" cy="1143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ts val="3050"/>
              </a:lnSpc>
              <a:spcBef>
                <a:spcPts val="135"/>
              </a:spcBef>
            </a:pP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Vitamin</a:t>
            </a:r>
            <a:r>
              <a:rPr sz="2600" b="1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C</a:t>
            </a:r>
            <a:r>
              <a:rPr sz="2600" b="1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600" b="1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spc="-20" dirty="0">
                <a:solidFill>
                  <a:srgbClr val="53585B"/>
                </a:solidFill>
                <a:latin typeface="Proxima Nova"/>
                <a:cs typeface="Proxima Nova"/>
              </a:rPr>
              <a:t>zinc</a:t>
            </a:r>
            <a:endParaRPr sz="2600" dirty="0">
              <a:latin typeface="Proxima Nova"/>
              <a:cs typeface="Proxima Nova"/>
            </a:endParaRPr>
          </a:p>
          <a:p>
            <a:pPr marL="12700" marR="5080" algn="ctr">
              <a:lnSpc>
                <a:spcPts val="2830"/>
              </a:lnSpc>
              <a:spcBef>
                <a:spcPts val="120"/>
              </a:spcBef>
            </a:pPr>
            <a:r>
              <a:rPr sz="2450" spc="-160" dirty="0">
                <a:solidFill>
                  <a:srgbClr val="53585B"/>
                </a:solidFill>
                <a:latin typeface="Proxima Nova"/>
                <a:cs typeface="Proxima Nova"/>
              </a:rPr>
              <a:t>To</a:t>
            </a:r>
            <a:r>
              <a:rPr sz="24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help</a:t>
            </a:r>
            <a:r>
              <a:rPr sz="2450" spc="-10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protect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precious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cells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450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20" dirty="0">
                <a:solidFill>
                  <a:srgbClr val="53585B"/>
                </a:solidFill>
                <a:latin typeface="Proxima Nova"/>
                <a:cs typeface="Proxima Nova"/>
              </a:rPr>
              <a:t>help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promote</a:t>
            </a:r>
            <a:r>
              <a:rPr sz="2450" spc="-10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collagen</a:t>
            </a:r>
            <a:r>
              <a:rPr sz="2450" spc="-9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synthesis</a:t>
            </a:r>
            <a:endParaRPr sz="2450" dirty="0">
              <a:latin typeface="Proxima Nova"/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835015" y="6063179"/>
            <a:ext cx="5053330" cy="114300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 indent="711200">
              <a:lnSpc>
                <a:spcPts val="2830"/>
              </a:lnSpc>
              <a:spcBef>
                <a:spcPts val="475"/>
              </a:spcBef>
            </a:pP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0</a:t>
            </a:r>
            <a:r>
              <a:rPr sz="2600" b="1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grams</a:t>
            </a:r>
            <a:r>
              <a:rPr sz="2600" b="1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of</a:t>
            </a:r>
            <a:r>
              <a:rPr sz="2600" b="1" spc="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added</a:t>
            </a:r>
            <a:r>
              <a:rPr sz="2600" b="1" spc="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spc="-10" dirty="0">
                <a:solidFill>
                  <a:srgbClr val="53585B"/>
                </a:solidFill>
                <a:latin typeface="Proxima Nova"/>
                <a:cs typeface="Proxima Nova"/>
              </a:rPr>
              <a:t>sugar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Nature's</a:t>
            </a:r>
            <a:r>
              <a:rPr sz="2450" spc="-9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own</a:t>
            </a:r>
            <a:r>
              <a:rPr sz="2450" spc="-9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sweetness</a:t>
            </a:r>
            <a:r>
              <a:rPr sz="2450" spc="-8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infused</a:t>
            </a:r>
            <a:r>
              <a:rPr sz="2450" spc="-9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20" dirty="0">
                <a:solidFill>
                  <a:srgbClr val="53585B"/>
                </a:solidFill>
                <a:latin typeface="Proxima Nova"/>
                <a:cs typeface="Proxima Nova"/>
              </a:rPr>
              <a:t>with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wild</a:t>
            </a:r>
            <a:r>
              <a:rPr sz="2450" spc="-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berries</a:t>
            </a:r>
            <a:r>
              <a:rPr sz="2450" spc="-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450" spc="-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2450" spc="-4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hint</a:t>
            </a:r>
            <a:r>
              <a:rPr sz="2450" spc="-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of</a:t>
            </a:r>
            <a:r>
              <a:rPr sz="2450" spc="-4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botanicals</a:t>
            </a:r>
            <a:endParaRPr sz="2450">
              <a:latin typeface="Proxima Nova"/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81918" y="7916526"/>
            <a:ext cx="6769734" cy="149098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939165">
              <a:lnSpc>
                <a:spcPts val="3035"/>
              </a:lnSpc>
              <a:spcBef>
                <a:spcPts val="135"/>
              </a:spcBef>
            </a:pP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Ancient</a:t>
            </a:r>
            <a:r>
              <a:rPr sz="2600" b="1" spc="10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dirty="0">
                <a:solidFill>
                  <a:srgbClr val="53585B"/>
                </a:solidFill>
                <a:latin typeface="Proxima Nova"/>
                <a:cs typeface="Proxima Nova"/>
              </a:rPr>
              <a:t>botanical</a:t>
            </a:r>
            <a:r>
              <a:rPr sz="2600" b="1" spc="10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600" b="1" spc="-10" dirty="0">
                <a:solidFill>
                  <a:srgbClr val="53585B"/>
                </a:solidFill>
                <a:latin typeface="Proxima Nova"/>
                <a:cs typeface="Proxima Nova"/>
              </a:rPr>
              <a:t>blend</a:t>
            </a:r>
            <a:endParaRPr sz="2600" dirty="0">
              <a:latin typeface="Proxima Nova"/>
              <a:cs typeface="Proxima Nova"/>
            </a:endParaRPr>
          </a:p>
          <a:p>
            <a:pPr marL="175895" marR="5080" indent="-163830">
              <a:lnSpc>
                <a:spcPts val="2800"/>
              </a:lnSpc>
              <a:spcBef>
                <a:spcPts val="130"/>
              </a:spcBef>
              <a:tabLst>
                <a:tab pos="5766435" algn="l"/>
                <a:tab pos="6756400" algn="l"/>
              </a:tabLst>
            </a:pP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2450" spc="-7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botanical</a:t>
            </a:r>
            <a:r>
              <a:rPr sz="2450" spc="-7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blend</a:t>
            </a:r>
            <a:r>
              <a:rPr sz="2450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of</a:t>
            </a:r>
            <a:r>
              <a:rPr sz="2450" spc="-7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chamomile,</a:t>
            </a:r>
            <a:r>
              <a:rPr sz="2450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acerola</a:t>
            </a:r>
            <a:endParaRPr lang="en-US" sz="2450" spc="-10" dirty="0">
              <a:solidFill>
                <a:srgbClr val="53585B"/>
              </a:solidFill>
              <a:latin typeface="Proxima Nova"/>
              <a:cs typeface="Proxima Nova"/>
            </a:endParaRPr>
          </a:p>
          <a:p>
            <a:pPr marL="175895" marR="5080" indent="-163830">
              <a:lnSpc>
                <a:spcPts val="2800"/>
              </a:lnSpc>
              <a:spcBef>
                <a:spcPts val="130"/>
              </a:spcBef>
              <a:tabLst>
                <a:tab pos="5766435" algn="l"/>
                <a:tab pos="6756400" algn="l"/>
              </a:tabLst>
            </a:pPr>
            <a:r>
              <a:rPr lang="en-US" sz="24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berry,</a:t>
            </a:r>
            <a:r>
              <a:rPr sz="2450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aloe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vera,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goji</a:t>
            </a:r>
            <a:r>
              <a:rPr sz="2450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berry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pack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5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endParaRPr sz="2450" dirty="0">
              <a:latin typeface="Proxima Nova"/>
              <a:cs typeface="Proxima Nova"/>
            </a:endParaRPr>
          </a:p>
          <a:p>
            <a:pPr marL="1676400">
              <a:lnSpc>
                <a:spcPts val="2735"/>
              </a:lnSpc>
            </a:pP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powerful</a:t>
            </a:r>
            <a:r>
              <a:rPr sz="2450" spc="-10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punch</a:t>
            </a:r>
            <a:endParaRPr sz="2450" dirty="0">
              <a:latin typeface="Proxima Nova"/>
              <a:cs typeface="Proxima Nov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628039" y="4581012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15706"/>
                </a:moveTo>
                <a:lnTo>
                  <a:pt x="4600" y="4600"/>
                </a:lnTo>
                <a:lnTo>
                  <a:pt x="15706" y="0"/>
                </a:lnTo>
                <a:lnTo>
                  <a:pt x="26812" y="4600"/>
                </a:lnTo>
                <a:lnTo>
                  <a:pt x="31412" y="15706"/>
                </a:lnTo>
                <a:lnTo>
                  <a:pt x="26812" y="26812"/>
                </a:lnTo>
                <a:lnTo>
                  <a:pt x="15706" y="31412"/>
                </a:lnTo>
                <a:lnTo>
                  <a:pt x="4600" y="26812"/>
                </a:lnTo>
                <a:lnTo>
                  <a:pt x="0" y="15706"/>
                </a:lnTo>
                <a:close/>
              </a:path>
            </a:pathLst>
          </a:custGeom>
          <a:solidFill>
            <a:srgbClr val="53585B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84263" y="9334794"/>
            <a:ext cx="31750" cy="31750"/>
          </a:xfrm>
          <a:custGeom>
            <a:avLst/>
            <a:gdLst/>
            <a:ahLst/>
            <a:cxnLst/>
            <a:rect l="l" t="t" r="r" b="b"/>
            <a:pathLst>
              <a:path w="31750" h="31750">
                <a:moveTo>
                  <a:pt x="0" y="15706"/>
                </a:moveTo>
                <a:lnTo>
                  <a:pt x="4600" y="4600"/>
                </a:lnTo>
                <a:lnTo>
                  <a:pt x="15706" y="0"/>
                </a:lnTo>
                <a:lnTo>
                  <a:pt x="26812" y="4600"/>
                </a:lnTo>
                <a:lnTo>
                  <a:pt x="31412" y="15706"/>
                </a:lnTo>
                <a:lnTo>
                  <a:pt x="26812" y="26812"/>
                </a:lnTo>
                <a:lnTo>
                  <a:pt x="15706" y="31412"/>
                </a:lnTo>
                <a:lnTo>
                  <a:pt x="4600" y="26812"/>
                </a:lnTo>
                <a:lnTo>
                  <a:pt x="0" y="15706"/>
                </a:lnTo>
                <a:close/>
              </a:path>
            </a:pathLst>
          </a:custGeom>
          <a:solidFill>
            <a:srgbClr val="53585B">
              <a:alpha val="7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984263" y="8680196"/>
            <a:ext cx="31750" cy="577215"/>
            <a:chOff x="984263" y="8680196"/>
            <a:chExt cx="31750" cy="577215"/>
          </a:xfrm>
        </p:grpSpPr>
        <p:sp>
          <p:nvSpPr>
            <p:cNvPr id="29" name="object 29"/>
            <p:cNvSpPr/>
            <p:nvPr/>
          </p:nvSpPr>
          <p:spPr>
            <a:xfrm>
              <a:off x="999969" y="8742667"/>
              <a:ext cx="0" cy="514350"/>
            </a:xfrm>
            <a:custGeom>
              <a:avLst/>
              <a:gdLst/>
              <a:ahLst/>
              <a:cxnLst/>
              <a:rect l="l" t="t" r="r" b="b"/>
              <a:pathLst>
                <a:path h="514350">
                  <a:moveTo>
                    <a:pt x="0" y="514319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84263" y="868019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15706"/>
                  </a:moveTo>
                  <a:lnTo>
                    <a:pt x="4600" y="4600"/>
                  </a:lnTo>
                  <a:lnTo>
                    <a:pt x="15706" y="0"/>
                  </a:lnTo>
                  <a:lnTo>
                    <a:pt x="26812" y="4600"/>
                  </a:lnTo>
                  <a:lnTo>
                    <a:pt x="31412" y="15706"/>
                  </a:lnTo>
                  <a:lnTo>
                    <a:pt x="26812" y="26812"/>
                  </a:lnTo>
                  <a:lnTo>
                    <a:pt x="15706" y="31412"/>
                  </a:lnTo>
                  <a:lnTo>
                    <a:pt x="4600" y="26812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092711" y="8680196"/>
            <a:ext cx="572770" cy="31750"/>
            <a:chOff x="1092711" y="8680196"/>
            <a:chExt cx="572770" cy="31750"/>
          </a:xfrm>
        </p:grpSpPr>
        <p:sp>
          <p:nvSpPr>
            <p:cNvPr id="32" name="object 32"/>
            <p:cNvSpPr/>
            <p:nvPr/>
          </p:nvSpPr>
          <p:spPr>
            <a:xfrm>
              <a:off x="1092711" y="8695907"/>
              <a:ext cx="510540" cy="0"/>
            </a:xfrm>
            <a:custGeom>
              <a:avLst/>
              <a:gdLst/>
              <a:ahLst/>
              <a:cxnLst/>
              <a:rect l="l" t="t" r="r" b="b"/>
              <a:pathLst>
                <a:path w="510540">
                  <a:moveTo>
                    <a:pt x="0" y="0"/>
                  </a:moveTo>
                  <a:lnTo>
                    <a:pt x="510078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633458" y="8680196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15706"/>
                  </a:moveTo>
                  <a:lnTo>
                    <a:pt x="4600" y="4600"/>
                  </a:lnTo>
                  <a:lnTo>
                    <a:pt x="15706" y="0"/>
                  </a:lnTo>
                  <a:lnTo>
                    <a:pt x="26812" y="4600"/>
                  </a:lnTo>
                  <a:lnTo>
                    <a:pt x="31412" y="15706"/>
                  </a:lnTo>
                  <a:lnTo>
                    <a:pt x="26812" y="26812"/>
                  </a:lnTo>
                  <a:lnTo>
                    <a:pt x="15706" y="31412"/>
                  </a:lnTo>
                  <a:lnTo>
                    <a:pt x="4600" y="26812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7737984" y="4581012"/>
            <a:ext cx="4345863" cy="4162525"/>
            <a:chOff x="7737984" y="4581012"/>
            <a:chExt cx="4345863" cy="4162525"/>
          </a:xfrm>
        </p:grpSpPr>
        <p:sp>
          <p:nvSpPr>
            <p:cNvPr id="35" name="object 35"/>
            <p:cNvSpPr/>
            <p:nvPr/>
          </p:nvSpPr>
          <p:spPr>
            <a:xfrm>
              <a:off x="7737984" y="4596718"/>
              <a:ext cx="1083945" cy="0"/>
            </a:xfrm>
            <a:custGeom>
              <a:avLst/>
              <a:gdLst/>
              <a:ahLst/>
              <a:cxnLst/>
              <a:rect l="l" t="t" r="r" b="b"/>
              <a:pathLst>
                <a:path w="1083945">
                  <a:moveTo>
                    <a:pt x="0" y="0"/>
                  </a:moveTo>
                  <a:lnTo>
                    <a:pt x="1083736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853133" y="4581012"/>
              <a:ext cx="31750" cy="31750"/>
            </a:xfrm>
            <a:custGeom>
              <a:avLst/>
              <a:gdLst/>
              <a:ahLst/>
              <a:cxnLst/>
              <a:rect l="l" t="t" r="r" b="b"/>
              <a:pathLst>
                <a:path w="31750" h="31750">
                  <a:moveTo>
                    <a:pt x="0" y="15706"/>
                  </a:moveTo>
                  <a:lnTo>
                    <a:pt x="4600" y="4600"/>
                  </a:lnTo>
                  <a:lnTo>
                    <a:pt x="15706" y="0"/>
                  </a:lnTo>
                  <a:lnTo>
                    <a:pt x="26812" y="4600"/>
                  </a:lnTo>
                  <a:lnTo>
                    <a:pt x="31412" y="15706"/>
                  </a:lnTo>
                  <a:lnTo>
                    <a:pt x="26812" y="26812"/>
                  </a:lnTo>
                  <a:lnTo>
                    <a:pt x="15706" y="31412"/>
                  </a:lnTo>
                  <a:lnTo>
                    <a:pt x="4600" y="26812"/>
                  </a:lnTo>
                  <a:lnTo>
                    <a:pt x="0" y="15706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897956" y="6596494"/>
              <a:ext cx="689610" cy="0"/>
            </a:xfrm>
            <a:custGeom>
              <a:avLst/>
              <a:gdLst/>
              <a:ahLst/>
              <a:cxnLst/>
              <a:rect l="l" t="t" r="r" b="b"/>
              <a:pathLst>
                <a:path w="689609">
                  <a:moveTo>
                    <a:pt x="0" y="0"/>
                  </a:moveTo>
                  <a:lnTo>
                    <a:pt x="689329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90332" y="6580790"/>
              <a:ext cx="859155" cy="31750"/>
            </a:xfrm>
            <a:custGeom>
              <a:avLst/>
              <a:gdLst/>
              <a:ahLst/>
              <a:cxnLst/>
              <a:rect l="l" t="t" r="r" b="b"/>
              <a:pathLst>
                <a:path w="859154" h="31750">
                  <a:moveTo>
                    <a:pt x="31407" y="15709"/>
                  </a:moveTo>
                  <a:lnTo>
                    <a:pt x="26809" y="4610"/>
                  </a:lnTo>
                  <a:lnTo>
                    <a:pt x="15709" y="0"/>
                  </a:lnTo>
                  <a:lnTo>
                    <a:pt x="4597" y="4610"/>
                  </a:lnTo>
                  <a:lnTo>
                    <a:pt x="0" y="15709"/>
                  </a:lnTo>
                  <a:lnTo>
                    <a:pt x="4597" y="26822"/>
                  </a:lnTo>
                  <a:lnTo>
                    <a:pt x="15709" y="31419"/>
                  </a:lnTo>
                  <a:lnTo>
                    <a:pt x="26809" y="26822"/>
                  </a:lnTo>
                  <a:lnTo>
                    <a:pt x="31407" y="15709"/>
                  </a:lnTo>
                  <a:close/>
                </a:path>
                <a:path w="859154" h="31750">
                  <a:moveTo>
                    <a:pt x="858608" y="15709"/>
                  </a:moveTo>
                  <a:lnTo>
                    <a:pt x="854011" y="4610"/>
                  </a:lnTo>
                  <a:lnTo>
                    <a:pt x="842911" y="0"/>
                  </a:lnTo>
                  <a:lnTo>
                    <a:pt x="831799" y="4610"/>
                  </a:lnTo>
                  <a:lnTo>
                    <a:pt x="827201" y="15709"/>
                  </a:lnTo>
                  <a:lnTo>
                    <a:pt x="831799" y="26822"/>
                  </a:lnTo>
                  <a:lnTo>
                    <a:pt x="842911" y="31419"/>
                  </a:lnTo>
                  <a:lnTo>
                    <a:pt x="854011" y="26822"/>
                  </a:lnTo>
                  <a:lnTo>
                    <a:pt x="858608" y="15709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963764" y="6675026"/>
              <a:ext cx="551815" cy="0"/>
            </a:xfrm>
            <a:custGeom>
              <a:avLst/>
              <a:gdLst/>
              <a:ahLst/>
              <a:cxnLst/>
              <a:rect l="l" t="t" r="r" b="b"/>
              <a:pathLst>
                <a:path w="551815">
                  <a:moveTo>
                    <a:pt x="0" y="0"/>
                  </a:moveTo>
                  <a:lnTo>
                    <a:pt x="551218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847832" y="6659327"/>
              <a:ext cx="733425" cy="31750"/>
            </a:xfrm>
            <a:custGeom>
              <a:avLst/>
              <a:gdLst/>
              <a:ahLst/>
              <a:cxnLst/>
              <a:rect l="l" t="t" r="r" b="b"/>
              <a:pathLst>
                <a:path w="733425" h="31750">
                  <a:moveTo>
                    <a:pt x="31407" y="15709"/>
                  </a:moveTo>
                  <a:lnTo>
                    <a:pt x="26809" y="4597"/>
                  </a:lnTo>
                  <a:lnTo>
                    <a:pt x="15709" y="0"/>
                  </a:lnTo>
                  <a:lnTo>
                    <a:pt x="4597" y="4597"/>
                  </a:lnTo>
                  <a:lnTo>
                    <a:pt x="0" y="15709"/>
                  </a:lnTo>
                  <a:lnTo>
                    <a:pt x="4597" y="26809"/>
                  </a:lnTo>
                  <a:lnTo>
                    <a:pt x="15709" y="31407"/>
                  </a:lnTo>
                  <a:lnTo>
                    <a:pt x="26809" y="26809"/>
                  </a:lnTo>
                  <a:lnTo>
                    <a:pt x="31407" y="15709"/>
                  </a:lnTo>
                  <a:close/>
                </a:path>
                <a:path w="733425" h="31750">
                  <a:moveTo>
                    <a:pt x="732955" y="15709"/>
                  </a:moveTo>
                  <a:lnTo>
                    <a:pt x="728357" y="4597"/>
                  </a:lnTo>
                  <a:lnTo>
                    <a:pt x="717257" y="0"/>
                  </a:lnTo>
                  <a:lnTo>
                    <a:pt x="706145" y="4597"/>
                  </a:lnTo>
                  <a:lnTo>
                    <a:pt x="701548" y="15709"/>
                  </a:lnTo>
                  <a:lnTo>
                    <a:pt x="706145" y="26809"/>
                  </a:lnTo>
                  <a:lnTo>
                    <a:pt x="717257" y="31407"/>
                  </a:lnTo>
                  <a:lnTo>
                    <a:pt x="728357" y="26809"/>
                  </a:lnTo>
                  <a:lnTo>
                    <a:pt x="732955" y="15709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0969204" y="4727441"/>
              <a:ext cx="904875" cy="0"/>
            </a:xfrm>
            <a:custGeom>
              <a:avLst/>
              <a:gdLst/>
              <a:ahLst/>
              <a:cxnLst/>
              <a:rect l="l" t="t" r="r" b="b"/>
              <a:pathLst>
                <a:path w="904875">
                  <a:moveTo>
                    <a:pt x="0" y="0"/>
                  </a:moveTo>
                  <a:lnTo>
                    <a:pt x="904307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0858297" y="4711744"/>
              <a:ext cx="1078865" cy="31750"/>
            </a:xfrm>
            <a:custGeom>
              <a:avLst/>
              <a:gdLst/>
              <a:ahLst/>
              <a:cxnLst/>
              <a:rect l="l" t="t" r="r" b="b"/>
              <a:pathLst>
                <a:path w="1078865" h="31750">
                  <a:moveTo>
                    <a:pt x="31419" y="15697"/>
                  </a:moveTo>
                  <a:lnTo>
                    <a:pt x="26822" y="4597"/>
                  </a:lnTo>
                  <a:lnTo>
                    <a:pt x="15709" y="0"/>
                  </a:lnTo>
                  <a:lnTo>
                    <a:pt x="4610" y="4597"/>
                  </a:lnTo>
                  <a:lnTo>
                    <a:pt x="0" y="15697"/>
                  </a:lnTo>
                  <a:lnTo>
                    <a:pt x="4610" y="26809"/>
                  </a:lnTo>
                  <a:lnTo>
                    <a:pt x="15709" y="31407"/>
                  </a:lnTo>
                  <a:lnTo>
                    <a:pt x="26822" y="26809"/>
                  </a:lnTo>
                  <a:lnTo>
                    <a:pt x="31419" y="15697"/>
                  </a:lnTo>
                  <a:close/>
                </a:path>
                <a:path w="1078865" h="31750">
                  <a:moveTo>
                    <a:pt x="1078509" y="15697"/>
                  </a:moveTo>
                  <a:lnTo>
                    <a:pt x="1073912" y="4597"/>
                  </a:lnTo>
                  <a:lnTo>
                    <a:pt x="1062799" y="0"/>
                  </a:lnTo>
                  <a:lnTo>
                    <a:pt x="1051699" y="4597"/>
                  </a:lnTo>
                  <a:lnTo>
                    <a:pt x="1047089" y="15697"/>
                  </a:lnTo>
                  <a:lnTo>
                    <a:pt x="1051699" y="26809"/>
                  </a:lnTo>
                  <a:lnTo>
                    <a:pt x="1062799" y="31407"/>
                  </a:lnTo>
                  <a:lnTo>
                    <a:pt x="1073912" y="26809"/>
                  </a:lnTo>
                  <a:lnTo>
                    <a:pt x="1078509" y="15697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0965836" y="8727482"/>
              <a:ext cx="1056005" cy="0"/>
            </a:xfrm>
            <a:custGeom>
              <a:avLst/>
              <a:gdLst/>
              <a:ahLst/>
              <a:cxnLst/>
              <a:rect l="l" t="t" r="r" b="b"/>
              <a:pathLst>
                <a:path w="1056004">
                  <a:moveTo>
                    <a:pt x="0" y="0"/>
                  </a:moveTo>
                  <a:lnTo>
                    <a:pt x="1055946" y="0"/>
                  </a:lnTo>
                </a:path>
              </a:pathLst>
            </a:custGeom>
            <a:ln w="31412">
              <a:solidFill>
                <a:srgbClr val="53585B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0858297" y="8711787"/>
              <a:ext cx="1225550" cy="31750"/>
            </a:xfrm>
            <a:custGeom>
              <a:avLst/>
              <a:gdLst/>
              <a:ahLst/>
              <a:cxnLst/>
              <a:rect l="l" t="t" r="r" b="b"/>
              <a:pathLst>
                <a:path w="1225550" h="31750">
                  <a:moveTo>
                    <a:pt x="31419" y="15697"/>
                  </a:moveTo>
                  <a:lnTo>
                    <a:pt x="26822" y="4597"/>
                  </a:lnTo>
                  <a:lnTo>
                    <a:pt x="15709" y="0"/>
                  </a:lnTo>
                  <a:lnTo>
                    <a:pt x="4610" y="4597"/>
                  </a:lnTo>
                  <a:lnTo>
                    <a:pt x="0" y="15697"/>
                  </a:lnTo>
                  <a:lnTo>
                    <a:pt x="4610" y="26809"/>
                  </a:lnTo>
                  <a:lnTo>
                    <a:pt x="15709" y="31407"/>
                  </a:lnTo>
                  <a:lnTo>
                    <a:pt x="26822" y="26809"/>
                  </a:lnTo>
                  <a:lnTo>
                    <a:pt x="31419" y="15697"/>
                  </a:lnTo>
                  <a:close/>
                </a:path>
                <a:path w="1225550" h="31750">
                  <a:moveTo>
                    <a:pt x="1225092" y="15697"/>
                  </a:moveTo>
                  <a:lnTo>
                    <a:pt x="1220495" y="4597"/>
                  </a:lnTo>
                  <a:lnTo>
                    <a:pt x="1209395" y="0"/>
                  </a:lnTo>
                  <a:lnTo>
                    <a:pt x="1198283" y="4597"/>
                  </a:lnTo>
                  <a:lnTo>
                    <a:pt x="1193685" y="15697"/>
                  </a:lnTo>
                  <a:lnTo>
                    <a:pt x="1198283" y="26809"/>
                  </a:lnTo>
                  <a:lnTo>
                    <a:pt x="1209395" y="31407"/>
                  </a:lnTo>
                  <a:lnTo>
                    <a:pt x="1220495" y="26809"/>
                  </a:lnTo>
                  <a:lnTo>
                    <a:pt x="1225092" y="15697"/>
                  </a:lnTo>
                  <a:close/>
                </a:path>
              </a:pathLst>
            </a:custGeom>
            <a:solidFill>
              <a:srgbClr val="53585B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84182" y="10578070"/>
            <a:ext cx="419100" cy="3835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1905">
              <a:lnSpc>
                <a:spcPts val="1330"/>
              </a:lnSpc>
              <a:spcBef>
                <a:spcPts val="280"/>
              </a:spcBef>
            </a:pPr>
            <a:r>
              <a:rPr sz="1250" spc="-30" dirty="0">
                <a:solidFill>
                  <a:srgbClr val="53585B"/>
                </a:solidFill>
                <a:latin typeface="Proxima Nova"/>
                <a:cs typeface="Proxima Nova"/>
              </a:rPr>
              <a:t>ALOE </a:t>
            </a:r>
            <a:r>
              <a:rPr sz="1250" spc="-20" dirty="0">
                <a:solidFill>
                  <a:srgbClr val="53585B"/>
                </a:solidFill>
                <a:latin typeface="Proxima Nova"/>
                <a:cs typeface="Proxima Nova"/>
              </a:rPr>
              <a:t>VERA</a:t>
            </a:r>
            <a:endParaRPr sz="1250">
              <a:latin typeface="Proxima Nova"/>
              <a:cs typeface="Proxima Nov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861098" y="10578070"/>
            <a:ext cx="721360" cy="3835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1285" marR="5080" indent="-109220">
              <a:lnSpc>
                <a:spcPts val="1330"/>
              </a:lnSpc>
              <a:spcBef>
                <a:spcPts val="280"/>
              </a:spcBef>
            </a:pPr>
            <a:r>
              <a:rPr sz="1250" spc="-25" dirty="0">
                <a:solidFill>
                  <a:srgbClr val="53585B"/>
                </a:solidFill>
                <a:latin typeface="Proxima Nova"/>
                <a:cs typeface="Proxima Nova"/>
              </a:rPr>
              <a:t>ACEROLA </a:t>
            </a:r>
            <a:r>
              <a:rPr sz="1250" spc="-10" dirty="0">
                <a:solidFill>
                  <a:srgbClr val="53585B"/>
                </a:solidFill>
                <a:latin typeface="Proxima Nova"/>
                <a:cs typeface="Proxima Nova"/>
              </a:rPr>
              <a:t>BERRY</a:t>
            </a:r>
            <a:endParaRPr sz="1250">
              <a:latin typeface="Proxima Nova"/>
              <a:cs typeface="Proxima Nov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177711" y="10578070"/>
            <a:ext cx="502920" cy="38354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 indent="66675">
              <a:lnSpc>
                <a:spcPts val="1330"/>
              </a:lnSpc>
              <a:spcBef>
                <a:spcPts val="280"/>
              </a:spcBef>
            </a:pPr>
            <a:r>
              <a:rPr sz="1250" spc="-20" dirty="0">
                <a:solidFill>
                  <a:srgbClr val="53585B"/>
                </a:solidFill>
                <a:latin typeface="Proxima Nova"/>
                <a:cs typeface="Proxima Nova"/>
              </a:rPr>
              <a:t>GOJI </a:t>
            </a:r>
            <a:r>
              <a:rPr sz="1250" spc="-25" dirty="0">
                <a:solidFill>
                  <a:srgbClr val="53585B"/>
                </a:solidFill>
                <a:latin typeface="Proxima Nova"/>
                <a:cs typeface="Proxima Nova"/>
              </a:rPr>
              <a:t>BERRY</a:t>
            </a:r>
            <a:endParaRPr sz="1250">
              <a:latin typeface="Proxima Nova"/>
              <a:cs typeface="Proxima Nov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230523" y="10578070"/>
            <a:ext cx="932815" cy="2152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250" spc="-10" dirty="0">
                <a:solidFill>
                  <a:srgbClr val="53585B"/>
                </a:solidFill>
                <a:latin typeface="Proxima Nova"/>
                <a:cs typeface="Proxima Nova"/>
              </a:rPr>
              <a:t>CHAMOMILE</a:t>
            </a:r>
            <a:endParaRPr sz="1250">
              <a:latin typeface="Proxima Nova"/>
              <a:cs typeface="Proxima Nova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502602" y="9441805"/>
            <a:ext cx="14439265" cy="1155065"/>
            <a:chOff x="502602" y="9441805"/>
            <a:chExt cx="14439265" cy="1155065"/>
          </a:xfrm>
        </p:grpSpPr>
        <p:sp>
          <p:nvSpPr>
            <p:cNvPr id="51" name="object 51"/>
            <p:cNvSpPr/>
            <p:nvPr/>
          </p:nvSpPr>
          <p:spPr>
            <a:xfrm>
              <a:off x="1070929" y="10260194"/>
              <a:ext cx="3578225" cy="0"/>
            </a:xfrm>
            <a:custGeom>
              <a:avLst/>
              <a:gdLst/>
              <a:ahLst/>
              <a:cxnLst/>
              <a:rect l="l" t="t" r="r" b="b"/>
              <a:pathLst>
                <a:path w="3578225">
                  <a:moveTo>
                    <a:pt x="0" y="0"/>
                  </a:moveTo>
                  <a:lnTo>
                    <a:pt x="3578142" y="0"/>
                  </a:lnTo>
                </a:path>
              </a:pathLst>
            </a:custGeom>
            <a:ln w="1052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602" y="9441805"/>
              <a:ext cx="1182121" cy="983783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8197" y="9974257"/>
              <a:ext cx="919783" cy="456524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7147" y="9684291"/>
              <a:ext cx="1063904" cy="809294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41384" y="9547892"/>
              <a:ext cx="1242737" cy="1000257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1093662" y="10442060"/>
              <a:ext cx="0" cy="154940"/>
            </a:xfrm>
            <a:custGeom>
              <a:avLst/>
              <a:gdLst/>
              <a:ahLst/>
              <a:cxnLst/>
              <a:rect l="l" t="t" r="r" b="b"/>
              <a:pathLst>
                <a:path h="154940">
                  <a:moveTo>
                    <a:pt x="0" y="0"/>
                  </a:moveTo>
                  <a:lnTo>
                    <a:pt x="0" y="154581"/>
                  </a:lnTo>
                </a:path>
              </a:pathLst>
            </a:custGeom>
            <a:ln w="1052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221658" y="10442060"/>
              <a:ext cx="0" cy="154940"/>
            </a:xfrm>
            <a:custGeom>
              <a:avLst/>
              <a:gdLst/>
              <a:ahLst/>
              <a:cxnLst/>
              <a:rect l="l" t="t" r="r" b="b"/>
              <a:pathLst>
                <a:path h="154940">
                  <a:moveTo>
                    <a:pt x="0" y="0"/>
                  </a:moveTo>
                  <a:lnTo>
                    <a:pt x="0" y="154581"/>
                  </a:lnTo>
                </a:path>
              </a:pathLst>
            </a:custGeom>
            <a:ln w="1052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429106" y="10442060"/>
              <a:ext cx="0" cy="154940"/>
            </a:xfrm>
            <a:custGeom>
              <a:avLst/>
              <a:gdLst/>
              <a:ahLst/>
              <a:cxnLst/>
              <a:rect l="l" t="t" r="r" b="b"/>
              <a:pathLst>
                <a:path h="154940">
                  <a:moveTo>
                    <a:pt x="0" y="0"/>
                  </a:moveTo>
                  <a:lnTo>
                    <a:pt x="0" y="154581"/>
                  </a:lnTo>
                </a:path>
              </a:pathLst>
            </a:custGeom>
            <a:ln w="1052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700642" y="10442060"/>
              <a:ext cx="0" cy="154940"/>
            </a:xfrm>
            <a:custGeom>
              <a:avLst/>
              <a:gdLst/>
              <a:ahLst/>
              <a:cxnLst/>
              <a:rect l="l" t="t" r="r" b="b"/>
              <a:pathLst>
                <a:path h="154940">
                  <a:moveTo>
                    <a:pt x="0" y="0"/>
                  </a:moveTo>
                  <a:lnTo>
                    <a:pt x="0" y="154581"/>
                  </a:lnTo>
                </a:path>
              </a:pathLst>
            </a:custGeom>
            <a:ln w="1052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1925781" y="9853100"/>
              <a:ext cx="925194" cy="734060"/>
            </a:xfrm>
            <a:custGeom>
              <a:avLst/>
              <a:gdLst/>
              <a:ahLst/>
              <a:cxnLst/>
              <a:rect l="l" t="t" r="r" b="b"/>
              <a:pathLst>
                <a:path w="925195" h="734059">
                  <a:moveTo>
                    <a:pt x="888140" y="733694"/>
                  </a:moveTo>
                  <a:lnTo>
                    <a:pt x="36585" y="733694"/>
                  </a:lnTo>
                  <a:lnTo>
                    <a:pt x="22378" y="730808"/>
                  </a:lnTo>
                  <a:lnTo>
                    <a:pt x="10745" y="722951"/>
                  </a:lnTo>
                  <a:lnTo>
                    <a:pt x="2886" y="711325"/>
                  </a:lnTo>
                  <a:lnTo>
                    <a:pt x="0" y="697130"/>
                  </a:lnTo>
                  <a:lnTo>
                    <a:pt x="0" y="36564"/>
                  </a:lnTo>
                  <a:lnTo>
                    <a:pt x="2886" y="22365"/>
                  </a:lnTo>
                  <a:lnTo>
                    <a:pt x="10745" y="10739"/>
                  </a:lnTo>
                  <a:lnTo>
                    <a:pt x="22378" y="2884"/>
                  </a:lnTo>
                  <a:lnTo>
                    <a:pt x="36585" y="0"/>
                  </a:lnTo>
                  <a:lnTo>
                    <a:pt x="888140" y="0"/>
                  </a:lnTo>
                  <a:lnTo>
                    <a:pt x="902347" y="2884"/>
                  </a:lnTo>
                  <a:lnTo>
                    <a:pt x="913980" y="10739"/>
                  </a:lnTo>
                  <a:lnTo>
                    <a:pt x="921839" y="22365"/>
                  </a:lnTo>
                  <a:lnTo>
                    <a:pt x="924725" y="36564"/>
                  </a:lnTo>
                  <a:lnTo>
                    <a:pt x="924725" y="697130"/>
                  </a:lnTo>
                  <a:lnTo>
                    <a:pt x="921839" y="711325"/>
                  </a:lnTo>
                  <a:lnTo>
                    <a:pt x="913980" y="722951"/>
                  </a:lnTo>
                  <a:lnTo>
                    <a:pt x="902347" y="730808"/>
                  </a:lnTo>
                  <a:lnTo>
                    <a:pt x="888140" y="733694"/>
                  </a:lnTo>
                  <a:close/>
                </a:path>
              </a:pathLst>
            </a:custGeom>
            <a:ln w="19046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254090" y="10050651"/>
              <a:ext cx="269804" cy="11078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2159590" y="10223735"/>
              <a:ext cx="90805" cy="149860"/>
            </a:xfrm>
            <a:custGeom>
              <a:avLst/>
              <a:gdLst/>
              <a:ahLst/>
              <a:cxnLst/>
              <a:rect l="l" t="t" r="r" b="b"/>
              <a:pathLst>
                <a:path w="90804" h="149859">
                  <a:moveTo>
                    <a:pt x="90614" y="0"/>
                  </a:moveTo>
                  <a:lnTo>
                    <a:pt x="0" y="0"/>
                  </a:lnTo>
                  <a:lnTo>
                    <a:pt x="0" y="15240"/>
                  </a:lnTo>
                  <a:lnTo>
                    <a:pt x="0" y="68580"/>
                  </a:lnTo>
                  <a:lnTo>
                    <a:pt x="0" y="83820"/>
                  </a:lnTo>
                  <a:lnTo>
                    <a:pt x="0" y="149860"/>
                  </a:lnTo>
                  <a:lnTo>
                    <a:pt x="16078" y="149860"/>
                  </a:lnTo>
                  <a:lnTo>
                    <a:pt x="16078" y="83820"/>
                  </a:lnTo>
                  <a:lnTo>
                    <a:pt x="82689" y="83820"/>
                  </a:lnTo>
                  <a:lnTo>
                    <a:pt x="82689" y="68580"/>
                  </a:lnTo>
                  <a:lnTo>
                    <a:pt x="16078" y="68580"/>
                  </a:lnTo>
                  <a:lnTo>
                    <a:pt x="16078" y="15240"/>
                  </a:lnTo>
                  <a:lnTo>
                    <a:pt x="90614" y="15240"/>
                  </a:lnTo>
                  <a:lnTo>
                    <a:pt x="90614" y="0"/>
                  </a:lnTo>
                  <a:close/>
                </a:path>
              </a:pathLst>
            </a:custGeom>
            <a:solidFill>
              <a:srgbClr val="53585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3" name="object 6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77352" y="10223735"/>
              <a:ext cx="107096" cy="149932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12410288" y="10223735"/>
              <a:ext cx="213995" cy="149860"/>
            </a:xfrm>
            <a:custGeom>
              <a:avLst/>
              <a:gdLst/>
              <a:ahLst/>
              <a:cxnLst/>
              <a:rect l="l" t="t" r="r" b="b"/>
              <a:pathLst>
                <a:path w="213995" h="149859">
                  <a:moveTo>
                    <a:pt x="92532" y="134620"/>
                  </a:moveTo>
                  <a:lnTo>
                    <a:pt x="16065" y="134620"/>
                  </a:lnTo>
                  <a:lnTo>
                    <a:pt x="16065" y="81280"/>
                  </a:lnTo>
                  <a:lnTo>
                    <a:pt x="83756" y="81280"/>
                  </a:lnTo>
                  <a:lnTo>
                    <a:pt x="83756" y="67310"/>
                  </a:lnTo>
                  <a:lnTo>
                    <a:pt x="16065" y="67310"/>
                  </a:lnTo>
                  <a:lnTo>
                    <a:pt x="16065" y="15240"/>
                  </a:lnTo>
                  <a:lnTo>
                    <a:pt x="91465" y="15240"/>
                  </a:lnTo>
                  <a:lnTo>
                    <a:pt x="91465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67310"/>
                  </a:lnTo>
                  <a:lnTo>
                    <a:pt x="0" y="81280"/>
                  </a:lnTo>
                  <a:lnTo>
                    <a:pt x="0" y="134620"/>
                  </a:lnTo>
                  <a:lnTo>
                    <a:pt x="0" y="149860"/>
                  </a:lnTo>
                  <a:lnTo>
                    <a:pt x="92532" y="149860"/>
                  </a:lnTo>
                  <a:lnTo>
                    <a:pt x="92532" y="134620"/>
                  </a:lnTo>
                  <a:close/>
                </a:path>
                <a:path w="213995" h="149859">
                  <a:moveTo>
                    <a:pt x="213715" y="134620"/>
                  </a:moveTo>
                  <a:lnTo>
                    <a:pt x="137248" y="134620"/>
                  </a:lnTo>
                  <a:lnTo>
                    <a:pt x="137248" y="81280"/>
                  </a:lnTo>
                  <a:lnTo>
                    <a:pt x="204939" y="81280"/>
                  </a:lnTo>
                  <a:lnTo>
                    <a:pt x="204939" y="67310"/>
                  </a:lnTo>
                  <a:lnTo>
                    <a:pt x="137248" y="67310"/>
                  </a:lnTo>
                  <a:lnTo>
                    <a:pt x="137248" y="15240"/>
                  </a:lnTo>
                  <a:lnTo>
                    <a:pt x="212648" y="15240"/>
                  </a:lnTo>
                  <a:lnTo>
                    <a:pt x="212648" y="0"/>
                  </a:lnTo>
                  <a:lnTo>
                    <a:pt x="121183" y="0"/>
                  </a:lnTo>
                  <a:lnTo>
                    <a:pt x="121183" y="15240"/>
                  </a:lnTo>
                  <a:lnTo>
                    <a:pt x="121183" y="67310"/>
                  </a:lnTo>
                  <a:lnTo>
                    <a:pt x="121183" y="81280"/>
                  </a:lnTo>
                  <a:lnTo>
                    <a:pt x="121183" y="134620"/>
                  </a:lnTo>
                  <a:lnTo>
                    <a:pt x="121183" y="149860"/>
                  </a:lnTo>
                  <a:lnTo>
                    <a:pt x="213715" y="149860"/>
                  </a:lnTo>
                  <a:lnTo>
                    <a:pt x="213715" y="134620"/>
                  </a:lnTo>
                  <a:close/>
                </a:path>
              </a:pathLst>
            </a:custGeom>
            <a:solidFill>
              <a:srgbClr val="53585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12968784" y="9853100"/>
              <a:ext cx="925194" cy="734060"/>
            </a:xfrm>
            <a:custGeom>
              <a:avLst/>
              <a:gdLst/>
              <a:ahLst/>
              <a:cxnLst/>
              <a:rect l="l" t="t" r="r" b="b"/>
              <a:pathLst>
                <a:path w="925194" h="734059">
                  <a:moveTo>
                    <a:pt x="888140" y="733694"/>
                  </a:moveTo>
                  <a:lnTo>
                    <a:pt x="36585" y="733694"/>
                  </a:lnTo>
                  <a:lnTo>
                    <a:pt x="22378" y="730808"/>
                  </a:lnTo>
                  <a:lnTo>
                    <a:pt x="10745" y="722951"/>
                  </a:lnTo>
                  <a:lnTo>
                    <a:pt x="2886" y="711325"/>
                  </a:lnTo>
                  <a:lnTo>
                    <a:pt x="0" y="697130"/>
                  </a:lnTo>
                  <a:lnTo>
                    <a:pt x="0" y="36564"/>
                  </a:lnTo>
                  <a:lnTo>
                    <a:pt x="2886" y="22365"/>
                  </a:lnTo>
                  <a:lnTo>
                    <a:pt x="10745" y="10739"/>
                  </a:lnTo>
                  <a:lnTo>
                    <a:pt x="22378" y="2884"/>
                  </a:lnTo>
                  <a:lnTo>
                    <a:pt x="36585" y="0"/>
                  </a:lnTo>
                  <a:lnTo>
                    <a:pt x="888140" y="0"/>
                  </a:lnTo>
                  <a:lnTo>
                    <a:pt x="902348" y="2884"/>
                  </a:lnTo>
                  <a:lnTo>
                    <a:pt x="913985" y="10739"/>
                  </a:lnTo>
                  <a:lnTo>
                    <a:pt x="921848" y="22365"/>
                  </a:lnTo>
                  <a:lnTo>
                    <a:pt x="924736" y="36564"/>
                  </a:lnTo>
                  <a:lnTo>
                    <a:pt x="924736" y="697130"/>
                  </a:lnTo>
                  <a:lnTo>
                    <a:pt x="921848" y="711325"/>
                  </a:lnTo>
                  <a:lnTo>
                    <a:pt x="913985" y="722951"/>
                  </a:lnTo>
                  <a:lnTo>
                    <a:pt x="902348" y="730808"/>
                  </a:lnTo>
                  <a:lnTo>
                    <a:pt x="888140" y="733694"/>
                  </a:lnTo>
                  <a:close/>
                </a:path>
              </a:pathLst>
            </a:custGeom>
            <a:ln w="19046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3169329" y="10050964"/>
              <a:ext cx="520065" cy="323215"/>
            </a:xfrm>
            <a:custGeom>
              <a:avLst/>
              <a:gdLst/>
              <a:ahLst/>
              <a:cxnLst/>
              <a:rect l="l" t="t" r="r" b="b"/>
              <a:pathLst>
                <a:path w="520065" h="323215">
                  <a:moveTo>
                    <a:pt x="87655" y="47282"/>
                  </a:moveTo>
                  <a:lnTo>
                    <a:pt x="47117" y="47282"/>
                  </a:lnTo>
                  <a:lnTo>
                    <a:pt x="47117" y="66548"/>
                  </a:lnTo>
                  <a:lnTo>
                    <a:pt x="66548" y="66548"/>
                  </a:lnTo>
                  <a:lnTo>
                    <a:pt x="66548" y="85521"/>
                  </a:lnTo>
                  <a:lnTo>
                    <a:pt x="62572" y="88430"/>
                  </a:lnTo>
                  <a:lnTo>
                    <a:pt x="56908" y="89954"/>
                  </a:lnTo>
                  <a:lnTo>
                    <a:pt x="50634" y="89954"/>
                  </a:lnTo>
                  <a:lnTo>
                    <a:pt x="39636" y="87680"/>
                  </a:lnTo>
                  <a:lnTo>
                    <a:pt x="30810" y="81013"/>
                  </a:lnTo>
                  <a:lnTo>
                    <a:pt x="24930" y="70218"/>
                  </a:lnTo>
                  <a:lnTo>
                    <a:pt x="22796" y="55537"/>
                  </a:lnTo>
                  <a:lnTo>
                    <a:pt x="22796" y="54317"/>
                  </a:lnTo>
                  <a:lnTo>
                    <a:pt x="24853" y="40728"/>
                  </a:lnTo>
                  <a:lnTo>
                    <a:pt x="30518" y="30086"/>
                  </a:lnTo>
                  <a:lnTo>
                    <a:pt x="39052" y="23139"/>
                  </a:lnTo>
                  <a:lnTo>
                    <a:pt x="49720" y="20650"/>
                  </a:lnTo>
                  <a:lnTo>
                    <a:pt x="59969" y="20650"/>
                  </a:lnTo>
                  <a:lnTo>
                    <a:pt x="66243" y="24638"/>
                  </a:lnTo>
                  <a:lnTo>
                    <a:pt x="71894" y="29832"/>
                  </a:lnTo>
                  <a:lnTo>
                    <a:pt x="85064" y="12560"/>
                  </a:lnTo>
                  <a:lnTo>
                    <a:pt x="77571" y="7099"/>
                  </a:lnTo>
                  <a:lnTo>
                    <a:pt x="69494" y="3175"/>
                  </a:lnTo>
                  <a:lnTo>
                    <a:pt x="60452" y="800"/>
                  </a:lnTo>
                  <a:lnTo>
                    <a:pt x="50025" y="0"/>
                  </a:lnTo>
                  <a:lnTo>
                    <a:pt x="29946" y="4064"/>
                  </a:lnTo>
                  <a:lnTo>
                    <a:pt x="14109" y="15354"/>
                  </a:lnTo>
                  <a:lnTo>
                    <a:pt x="3721" y="32600"/>
                  </a:lnTo>
                  <a:lnTo>
                    <a:pt x="0" y="54470"/>
                  </a:lnTo>
                  <a:lnTo>
                    <a:pt x="0" y="55854"/>
                  </a:lnTo>
                  <a:lnTo>
                    <a:pt x="3695" y="78473"/>
                  </a:lnTo>
                  <a:lnTo>
                    <a:pt x="13995" y="95567"/>
                  </a:lnTo>
                  <a:lnTo>
                    <a:pt x="29692" y="106375"/>
                  </a:lnTo>
                  <a:lnTo>
                    <a:pt x="49568" y="110159"/>
                  </a:lnTo>
                  <a:lnTo>
                    <a:pt x="60858" y="109105"/>
                  </a:lnTo>
                  <a:lnTo>
                    <a:pt x="70904" y="106260"/>
                  </a:lnTo>
                  <a:lnTo>
                    <a:pt x="79819" y="102031"/>
                  </a:lnTo>
                  <a:lnTo>
                    <a:pt x="87655" y="96850"/>
                  </a:lnTo>
                  <a:lnTo>
                    <a:pt x="87655" y="47282"/>
                  </a:lnTo>
                  <a:close/>
                </a:path>
                <a:path w="520065" h="323215">
                  <a:moveTo>
                    <a:pt x="123863" y="172770"/>
                  </a:moveTo>
                  <a:lnTo>
                    <a:pt x="33261" y="172770"/>
                  </a:lnTo>
                  <a:lnTo>
                    <a:pt x="33261" y="188010"/>
                  </a:lnTo>
                  <a:lnTo>
                    <a:pt x="33261" y="241350"/>
                  </a:lnTo>
                  <a:lnTo>
                    <a:pt x="33261" y="256590"/>
                  </a:lnTo>
                  <a:lnTo>
                    <a:pt x="33261" y="322630"/>
                  </a:lnTo>
                  <a:lnTo>
                    <a:pt x="49314" y="322630"/>
                  </a:lnTo>
                  <a:lnTo>
                    <a:pt x="49314" y="256590"/>
                  </a:lnTo>
                  <a:lnTo>
                    <a:pt x="115951" y="256590"/>
                  </a:lnTo>
                  <a:lnTo>
                    <a:pt x="115951" y="241350"/>
                  </a:lnTo>
                  <a:lnTo>
                    <a:pt x="49314" y="241350"/>
                  </a:lnTo>
                  <a:lnTo>
                    <a:pt x="49314" y="188010"/>
                  </a:lnTo>
                  <a:lnTo>
                    <a:pt x="123863" y="188010"/>
                  </a:lnTo>
                  <a:lnTo>
                    <a:pt x="123863" y="172770"/>
                  </a:lnTo>
                  <a:close/>
                </a:path>
                <a:path w="520065" h="323215">
                  <a:moveTo>
                    <a:pt x="168249" y="87896"/>
                  </a:moveTo>
                  <a:lnTo>
                    <a:pt x="124942" y="87896"/>
                  </a:lnTo>
                  <a:lnTo>
                    <a:pt x="124942" y="1536"/>
                  </a:lnTo>
                  <a:lnTo>
                    <a:pt x="102768" y="1536"/>
                  </a:lnTo>
                  <a:lnTo>
                    <a:pt x="102768" y="87896"/>
                  </a:lnTo>
                  <a:lnTo>
                    <a:pt x="102768" y="108216"/>
                  </a:lnTo>
                  <a:lnTo>
                    <a:pt x="168249" y="108216"/>
                  </a:lnTo>
                  <a:lnTo>
                    <a:pt x="168249" y="87896"/>
                  </a:lnTo>
                  <a:close/>
                </a:path>
                <a:path w="520065" h="323215">
                  <a:moveTo>
                    <a:pt x="256806" y="1536"/>
                  </a:moveTo>
                  <a:lnTo>
                    <a:pt x="234772" y="1536"/>
                  </a:lnTo>
                  <a:lnTo>
                    <a:pt x="234772" y="67627"/>
                  </a:lnTo>
                  <a:lnTo>
                    <a:pt x="233476" y="77355"/>
                  </a:lnTo>
                  <a:lnTo>
                    <a:pt x="229743" y="84289"/>
                  </a:lnTo>
                  <a:lnTo>
                    <a:pt x="223862" y="88430"/>
                  </a:lnTo>
                  <a:lnTo>
                    <a:pt x="216103" y="89814"/>
                  </a:lnTo>
                  <a:lnTo>
                    <a:pt x="208343" y="88404"/>
                  </a:lnTo>
                  <a:lnTo>
                    <a:pt x="202463" y="84162"/>
                  </a:lnTo>
                  <a:lnTo>
                    <a:pt x="198742" y="77089"/>
                  </a:lnTo>
                  <a:lnTo>
                    <a:pt x="197434" y="67170"/>
                  </a:lnTo>
                  <a:lnTo>
                    <a:pt x="197434" y="1536"/>
                  </a:lnTo>
                  <a:lnTo>
                    <a:pt x="175260" y="1536"/>
                  </a:lnTo>
                  <a:lnTo>
                    <a:pt x="175260" y="67005"/>
                  </a:lnTo>
                  <a:lnTo>
                    <a:pt x="178130" y="85979"/>
                  </a:lnTo>
                  <a:lnTo>
                    <a:pt x="186296" y="99504"/>
                  </a:lnTo>
                  <a:lnTo>
                    <a:pt x="199072" y="107607"/>
                  </a:lnTo>
                  <a:lnTo>
                    <a:pt x="215798" y="110299"/>
                  </a:lnTo>
                  <a:lnTo>
                    <a:pt x="232664" y="107619"/>
                  </a:lnTo>
                  <a:lnTo>
                    <a:pt x="245592" y="99504"/>
                  </a:lnTo>
                  <a:lnTo>
                    <a:pt x="253885" y="85852"/>
                  </a:lnTo>
                  <a:lnTo>
                    <a:pt x="256806" y="66560"/>
                  </a:lnTo>
                  <a:lnTo>
                    <a:pt x="256806" y="1536"/>
                  </a:lnTo>
                  <a:close/>
                </a:path>
                <a:path w="520065" h="323215">
                  <a:moveTo>
                    <a:pt x="342442" y="1714"/>
                  </a:moveTo>
                  <a:lnTo>
                    <a:pt x="266547" y="1714"/>
                  </a:lnTo>
                  <a:lnTo>
                    <a:pt x="266547" y="22034"/>
                  </a:lnTo>
                  <a:lnTo>
                    <a:pt x="293484" y="22034"/>
                  </a:lnTo>
                  <a:lnTo>
                    <a:pt x="293484" y="108394"/>
                  </a:lnTo>
                  <a:lnTo>
                    <a:pt x="315506" y="108394"/>
                  </a:lnTo>
                  <a:lnTo>
                    <a:pt x="315506" y="22034"/>
                  </a:lnTo>
                  <a:lnTo>
                    <a:pt x="342442" y="22034"/>
                  </a:lnTo>
                  <a:lnTo>
                    <a:pt x="342442" y="1714"/>
                  </a:lnTo>
                  <a:close/>
                </a:path>
                <a:path w="520065" h="323215">
                  <a:moveTo>
                    <a:pt x="423189" y="88582"/>
                  </a:moveTo>
                  <a:lnTo>
                    <a:pt x="375602" y="88582"/>
                  </a:lnTo>
                  <a:lnTo>
                    <a:pt x="375602" y="64719"/>
                  </a:lnTo>
                  <a:lnTo>
                    <a:pt x="416902" y="64719"/>
                  </a:lnTo>
                  <a:lnTo>
                    <a:pt x="416902" y="44678"/>
                  </a:lnTo>
                  <a:lnTo>
                    <a:pt x="375602" y="44678"/>
                  </a:lnTo>
                  <a:lnTo>
                    <a:pt x="375602" y="21590"/>
                  </a:lnTo>
                  <a:lnTo>
                    <a:pt x="422567" y="21590"/>
                  </a:lnTo>
                  <a:lnTo>
                    <a:pt x="422567" y="1536"/>
                  </a:lnTo>
                  <a:lnTo>
                    <a:pt x="353568" y="1536"/>
                  </a:lnTo>
                  <a:lnTo>
                    <a:pt x="353568" y="108623"/>
                  </a:lnTo>
                  <a:lnTo>
                    <a:pt x="423189" y="108623"/>
                  </a:lnTo>
                  <a:lnTo>
                    <a:pt x="423189" y="88582"/>
                  </a:lnTo>
                  <a:close/>
                </a:path>
                <a:path w="520065" h="323215">
                  <a:moveTo>
                    <a:pt x="519823" y="1536"/>
                  </a:moveTo>
                  <a:lnTo>
                    <a:pt x="498106" y="1536"/>
                  </a:lnTo>
                  <a:lnTo>
                    <a:pt x="498106" y="63944"/>
                  </a:lnTo>
                  <a:lnTo>
                    <a:pt x="457098" y="1536"/>
                  </a:lnTo>
                  <a:lnTo>
                    <a:pt x="436753" y="1536"/>
                  </a:lnTo>
                  <a:lnTo>
                    <a:pt x="436753" y="108623"/>
                  </a:lnTo>
                  <a:lnTo>
                    <a:pt x="458482" y="108623"/>
                  </a:lnTo>
                  <a:lnTo>
                    <a:pt x="458482" y="43903"/>
                  </a:lnTo>
                  <a:lnTo>
                    <a:pt x="500849" y="108623"/>
                  </a:lnTo>
                  <a:lnTo>
                    <a:pt x="519823" y="108623"/>
                  </a:lnTo>
                  <a:lnTo>
                    <a:pt x="519823" y="1536"/>
                  </a:lnTo>
                  <a:close/>
                </a:path>
              </a:pathLst>
            </a:custGeom>
            <a:solidFill>
              <a:srgbClr val="53585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7" name="object 6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320346" y="10223735"/>
              <a:ext cx="107096" cy="14993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13453288" y="10223735"/>
              <a:ext cx="213995" cy="149860"/>
            </a:xfrm>
            <a:custGeom>
              <a:avLst/>
              <a:gdLst/>
              <a:ahLst/>
              <a:cxnLst/>
              <a:rect l="l" t="t" r="r" b="b"/>
              <a:pathLst>
                <a:path w="213994" h="149859">
                  <a:moveTo>
                    <a:pt x="92544" y="134620"/>
                  </a:moveTo>
                  <a:lnTo>
                    <a:pt x="16065" y="134620"/>
                  </a:lnTo>
                  <a:lnTo>
                    <a:pt x="16065" y="81280"/>
                  </a:lnTo>
                  <a:lnTo>
                    <a:pt x="83756" y="81280"/>
                  </a:lnTo>
                  <a:lnTo>
                    <a:pt x="83756" y="67310"/>
                  </a:lnTo>
                  <a:lnTo>
                    <a:pt x="16065" y="67310"/>
                  </a:lnTo>
                  <a:lnTo>
                    <a:pt x="16065" y="15240"/>
                  </a:lnTo>
                  <a:lnTo>
                    <a:pt x="91465" y="15240"/>
                  </a:lnTo>
                  <a:lnTo>
                    <a:pt x="91465" y="0"/>
                  </a:lnTo>
                  <a:lnTo>
                    <a:pt x="0" y="0"/>
                  </a:lnTo>
                  <a:lnTo>
                    <a:pt x="0" y="15240"/>
                  </a:lnTo>
                  <a:lnTo>
                    <a:pt x="0" y="67310"/>
                  </a:lnTo>
                  <a:lnTo>
                    <a:pt x="0" y="81280"/>
                  </a:lnTo>
                  <a:lnTo>
                    <a:pt x="0" y="134620"/>
                  </a:lnTo>
                  <a:lnTo>
                    <a:pt x="0" y="149860"/>
                  </a:lnTo>
                  <a:lnTo>
                    <a:pt x="92544" y="149860"/>
                  </a:lnTo>
                  <a:lnTo>
                    <a:pt x="92544" y="134620"/>
                  </a:lnTo>
                  <a:close/>
                </a:path>
                <a:path w="213994" h="149859">
                  <a:moveTo>
                    <a:pt x="213715" y="134620"/>
                  </a:moveTo>
                  <a:lnTo>
                    <a:pt x="137248" y="134620"/>
                  </a:lnTo>
                  <a:lnTo>
                    <a:pt x="137248" y="81280"/>
                  </a:lnTo>
                  <a:lnTo>
                    <a:pt x="204939" y="81280"/>
                  </a:lnTo>
                  <a:lnTo>
                    <a:pt x="204939" y="67310"/>
                  </a:lnTo>
                  <a:lnTo>
                    <a:pt x="137248" y="67310"/>
                  </a:lnTo>
                  <a:lnTo>
                    <a:pt x="137248" y="15240"/>
                  </a:lnTo>
                  <a:lnTo>
                    <a:pt x="212648" y="15240"/>
                  </a:lnTo>
                  <a:lnTo>
                    <a:pt x="212648" y="0"/>
                  </a:lnTo>
                  <a:lnTo>
                    <a:pt x="121183" y="0"/>
                  </a:lnTo>
                  <a:lnTo>
                    <a:pt x="121183" y="15240"/>
                  </a:lnTo>
                  <a:lnTo>
                    <a:pt x="121183" y="67310"/>
                  </a:lnTo>
                  <a:lnTo>
                    <a:pt x="121183" y="81280"/>
                  </a:lnTo>
                  <a:lnTo>
                    <a:pt x="121183" y="134620"/>
                  </a:lnTo>
                  <a:lnTo>
                    <a:pt x="121183" y="149860"/>
                  </a:lnTo>
                  <a:lnTo>
                    <a:pt x="213715" y="149860"/>
                  </a:lnTo>
                  <a:lnTo>
                    <a:pt x="213715" y="134620"/>
                  </a:lnTo>
                  <a:close/>
                </a:path>
              </a:pathLst>
            </a:custGeom>
            <a:solidFill>
              <a:srgbClr val="53585B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14007040" y="9852735"/>
              <a:ext cx="925194" cy="734060"/>
            </a:xfrm>
            <a:custGeom>
              <a:avLst/>
              <a:gdLst/>
              <a:ahLst/>
              <a:cxnLst/>
              <a:rect l="l" t="t" r="r" b="b"/>
              <a:pathLst>
                <a:path w="925194" h="734059">
                  <a:moveTo>
                    <a:pt x="888140" y="733694"/>
                  </a:moveTo>
                  <a:lnTo>
                    <a:pt x="36585" y="733694"/>
                  </a:lnTo>
                  <a:lnTo>
                    <a:pt x="22378" y="730808"/>
                  </a:lnTo>
                  <a:lnTo>
                    <a:pt x="10745" y="722951"/>
                  </a:lnTo>
                  <a:lnTo>
                    <a:pt x="2886" y="711325"/>
                  </a:lnTo>
                  <a:lnTo>
                    <a:pt x="0" y="697130"/>
                  </a:lnTo>
                  <a:lnTo>
                    <a:pt x="0" y="36564"/>
                  </a:lnTo>
                  <a:lnTo>
                    <a:pt x="2886" y="22365"/>
                  </a:lnTo>
                  <a:lnTo>
                    <a:pt x="10745" y="10739"/>
                  </a:lnTo>
                  <a:lnTo>
                    <a:pt x="22378" y="2884"/>
                  </a:lnTo>
                  <a:lnTo>
                    <a:pt x="36585" y="0"/>
                  </a:lnTo>
                  <a:lnTo>
                    <a:pt x="888140" y="0"/>
                  </a:lnTo>
                  <a:lnTo>
                    <a:pt x="902348" y="2884"/>
                  </a:lnTo>
                  <a:lnTo>
                    <a:pt x="913985" y="10739"/>
                  </a:lnTo>
                  <a:lnTo>
                    <a:pt x="921848" y="22365"/>
                  </a:lnTo>
                  <a:lnTo>
                    <a:pt x="924736" y="36564"/>
                  </a:lnTo>
                  <a:lnTo>
                    <a:pt x="924736" y="697130"/>
                  </a:lnTo>
                  <a:lnTo>
                    <a:pt x="921848" y="711325"/>
                  </a:lnTo>
                  <a:lnTo>
                    <a:pt x="913985" y="722951"/>
                  </a:lnTo>
                  <a:lnTo>
                    <a:pt x="902348" y="730808"/>
                  </a:lnTo>
                  <a:lnTo>
                    <a:pt x="888140" y="733694"/>
                  </a:lnTo>
                  <a:close/>
                </a:path>
              </a:pathLst>
            </a:custGeom>
            <a:ln w="19046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324182" y="10050285"/>
              <a:ext cx="290450" cy="11078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253146" y="10221229"/>
              <a:ext cx="115671" cy="154215"/>
            </a:xfrm>
            <a:prstGeom prst="rect">
              <a:avLst/>
            </a:prstGeom>
          </p:spPr>
        </p:pic>
        <p:pic>
          <p:nvPicPr>
            <p:cNvPr id="72" name="object 7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401729" y="10223370"/>
              <a:ext cx="124886" cy="14993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556726" y="10221015"/>
              <a:ext cx="128948" cy="154644"/>
            </a:xfrm>
            <a:prstGeom prst="rect">
              <a:avLst/>
            </a:prstGeom>
          </p:spPr>
        </p:pic>
      </p:grpSp>
      <p:sp>
        <p:nvSpPr>
          <p:cNvPr id="76" name="object 37">
            <a:extLst>
              <a:ext uri="{FF2B5EF4-FFF2-40B4-BE49-F238E27FC236}">
                <a16:creationId xmlns:a16="http://schemas.microsoft.com/office/drawing/2014/main" id="{103B04AE-72F6-1443-88A0-7F6BB550D632}"/>
              </a:ext>
            </a:extLst>
          </p:cNvPr>
          <p:cNvSpPr/>
          <p:nvPr/>
        </p:nvSpPr>
        <p:spPr>
          <a:xfrm>
            <a:off x="7537450" y="8702674"/>
            <a:ext cx="1201450" cy="45719"/>
          </a:xfrm>
          <a:custGeom>
            <a:avLst/>
            <a:gdLst/>
            <a:ahLst/>
            <a:cxnLst/>
            <a:rect l="l" t="t" r="r" b="b"/>
            <a:pathLst>
              <a:path w="689609">
                <a:moveTo>
                  <a:pt x="0" y="0"/>
                </a:moveTo>
                <a:lnTo>
                  <a:pt x="689329" y="0"/>
                </a:lnTo>
              </a:path>
            </a:pathLst>
          </a:custGeom>
          <a:ln w="31412">
            <a:solidFill>
              <a:srgbClr val="53585B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62459" y="0"/>
            <a:ext cx="8041639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75" dirty="0"/>
              <a:t>One-</a:t>
            </a:r>
            <a:r>
              <a:rPr spc="114" dirty="0"/>
              <a:t>O</a:t>
            </a:r>
            <a:r>
              <a:rPr spc="-40" dirty="0"/>
              <a:t>f</a:t>
            </a:r>
            <a:r>
              <a:rPr spc="-430" dirty="0"/>
              <a:t>-</a:t>
            </a:r>
            <a:r>
              <a:rPr spc="-245" dirty="0"/>
              <a:t>A-</a:t>
            </a:r>
            <a:r>
              <a:rPr dirty="0"/>
              <a:t>Kind</a:t>
            </a:r>
            <a:r>
              <a:rPr spc="-175" dirty="0"/>
              <a:t> </a:t>
            </a:r>
            <a:r>
              <a:rPr spc="-10" dirty="0"/>
              <a:t>Product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/>
              <a:t>What</a:t>
            </a:r>
            <a:r>
              <a:rPr spc="-175" dirty="0"/>
              <a:t> </a:t>
            </a:r>
            <a:r>
              <a:rPr dirty="0"/>
              <a:t>makes</a:t>
            </a:r>
            <a:r>
              <a:rPr spc="-165" dirty="0"/>
              <a:t> </a:t>
            </a:r>
            <a:r>
              <a:rPr dirty="0"/>
              <a:t>Collagen</a:t>
            </a:r>
            <a:r>
              <a:rPr spc="-165" dirty="0"/>
              <a:t> </a:t>
            </a:r>
            <a:r>
              <a:rPr dirty="0"/>
              <a:t>Elixir™</a:t>
            </a:r>
            <a:r>
              <a:rPr spc="-165" dirty="0"/>
              <a:t> </a:t>
            </a:r>
            <a:r>
              <a:rPr dirty="0"/>
              <a:t>so</a:t>
            </a:r>
            <a:r>
              <a:rPr spc="-165" dirty="0"/>
              <a:t> </a:t>
            </a:r>
            <a:r>
              <a:rPr spc="-10" dirty="0"/>
              <a:t>special?</a:t>
            </a:r>
          </a:p>
          <a:p>
            <a:pPr marL="12700">
              <a:lnSpc>
                <a:spcPct val="100000"/>
              </a:lnSpc>
              <a:spcBef>
                <a:spcPts val="3080"/>
              </a:spcBef>
              <a:tabLst>
                <a:tab pos="3184525" algn="l"/>
                <a:tab pos="5897245" algn="l"/>
                <a:tab pos="6452235" algn="l"/>
              </a:tabLst>
            </a:pPr>
            <a:r>
              <a:rPr sz="4100" b="1" spc="270" dirty="0">
                <a:solidFill>
                  <a:srgbClr val="A06E67"/>
                </a:solidFill>
                <a:latin typeface="ProximaNova-Semibold"/>
                <a:cs typeface="ProximaNova-Semibold"/>
              </a:rPr>
              <a:t>RESEARCH</a:t>
            </a:r>
            <a:r>
              <a:rPr sz="41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	</a:t>
            </a:r>
            <a:r>
              <a:rPr sz="4100" b="1" spc="245" dirty="0">
                <a:solidFill>
                  <a:srgbClr val="A06E67"/>
                </a:solidFill>
                <a:latin typeface="ProximaNova-Semibold"/>
                <a:cs typeface="ProximaNova-Semibold"/>
              </a:rPr>
              <a:t>BACKING</a:t>
            </a:r>
            <a:r>
              <a:rPr sz="41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	</a:t>
            </a:r>
            <a:r>
              <a:rPr sz="4100" b="1" spc="-50" dirty="0">
                <a:solidFill>
                  <a:srgbClr val="A06E67"/>
                </a:solidFill>
                <a:latin typeface="ProximaNova-Semibold"/>
                <a:cs typeface="ProximaNova-Semibold"/>
              </a:rPr>
              <a:t>&amp;</a:t>
            </a:r>
            <a:r>
              <a:rPr sz="41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	</a:t>
            </a:r>
            <a:r>
              <a:rPr sz="4100" b="1" spc="290" dirty="0">
                <a:solidFill>
                  <a:srgbClr val="A06E67"/>
                </a:solidFill>
                <a:latin typeface="ProximaNova-Semibold"/>
                <a:cs typeface="ProximaNova-Semibold"/>
              </a:rPr>
              <a:t>SUSTAINABILITY</a:t>
            </a:r>
            <a:endParaRPr sz="4100">
              <a:latin typeface="ProximaNova-Semibold"/>
              <a:cs typeface="ProximaNova-Semibold"/>
            </a:endParaRPr>
          </a:p>
          <a:p>
            <a:pPr marL="686435" indent="-369570">
              <a:lnSpc>
                <a:spcPts val="3685"/>
              </a:lnSpc>
              <a:spcBef>
                <a:spcPts val="5065"/>
              </a:spcBef>
              <a:buChar char="•"/>
              <a:tabLst>
                <a:tab pos="686435" algn="l"/>
                <a:tab pos="687070" algn="l"/>
              </a:tabLst>
            </a:pPr>
            <a:r>
              <a:rPr sz="3250" b="1" dirty="0">
                <a:latin typeface="Proxima Nova"/>
                <a:cs typeface="Proxima Nova"/>
              </a:rPr>
              <a:t>10</a:t>
            </a:r>
            <a:r>
              <a:rPr sz="3250" b="1" spc="-10" dirty="0">
                <a:latin typeface="Proxima Nova"/>
                <a:cs typeface="Proxima Nova"/>
              </a:rPr>
              <a:t> </a:t>
            </a:r>
            <a:r>
              <a:rPr sz="3250" b="1" dirty="0">
                <a:latin typeface="Proxima Nova"/>
                <a:cs typeface="Proxima Nova"/>
              </a:rPr>
              <a:t>years of </a:t>
            </a:r>
            <a:r>
              <a:rPr sz="3250" b="1" spc="-10" dirty="0">
                <a:latin typeface="Proxima Nova"/>
                <a:cs typeface="Proxima Nova"/>
              </a:rPr>
              <a:t>research</a:t>
            </a:r>
            <a:endParaRPr sz="3250">
              <a:latin typeface="Proxima Nova"/>
              <a:cs typeface="Proxima Nova"/>
            </a:endParaRPr>
          </a:p>
          <a:p>
            <a:pPr marL="686435">
              <a:lnSpc>
                <a:spcPts val="3265"/>
              </a:lnSpc>
            </a:pPr>
            <a:r>
              <a:rPr sz="2900" dirty="0">
                <a:latin typeface="Proxima Nova"/>
                <a:cs typeface="Proxima Nova"/>
              </a:rPr>
              <a:t>By 200 scientists and 50 </a:t>
            </a:r>
            <a:r>
              <a:rPr sz="2900" spc="-10" dirty="0">
                <a:latin typeface="Proxima Nova"/>
                <a:cs typeface="Proxima Nova"/>
              </a:rPr>
              <a:t>doctors</a:t>
            </a:r>
            <a:endParaRPr sz="2900">
              <a:latin typeface="Proxima Nova"/>
              <a:cs typeface="Proxima Nova"/>
            </a:endParaRPr>
          </a:p>
          <a:p>
            <a:pPr marL="686435" indent="-369570">
              <a:lnSpc>
                <a:spcPts val="3685"/>
              </a:lnSpc>
              <a:spcBef>
                <a:spcPts val="3100"/>
              </a:spcBef>
              <a:buChar char="•"/>
              <a:tabLst>
                <a:tab pos="686435" algn="l"/>
                <a:tab pos="687070" algn="l"/>
              </a:tabLst>
            </a:pPr>
            <a:r>
              <a:rPr sz="3250" b="1" dirty="0">
                <a:latin typeface="Proxima Nova"/>
                <a:cs typeface="Proxima Nova"/>
              </a:rPr>
              <a:t>Specialized </a:t>
            </a:r>
            <a:r>
              <a:rPr sz="3250" b="1" spc="-10" dirty="0">
                <a:latin typeface="Proxima Nova"/>
                <a:cs typeface="Proxima Nova"/>
              </a:rPr>
              <a:t>packaging</a:t>
            </a:r>
            <a:endParaRPr sz="3250">
              <a:latin typeface="Proxima Nova"/>
              <a:cs typeface="Proxima Nova"/>
            </a:endParaRPr>
          </a:p>
          <a:p>
            <a:pPr marL="686435">
              <a:lnSpc>
                <a:spcPts val="3265"/>
              </a:lnSpc>
            </a:pPr>
            <a:r>
              <a:rPr sz="2900" dirty="0">
                <a:latin typeface="Proxima Nova"/>
                <a:cs typeface="Proxima Nova"/>
              </a:rPr>
              <a:t>Single-serving,</a:t>
            </a:r>
            <a:r>
              <a:rPr sz="2900" spc="-10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100% recyclable glass bottle to prevent </a:t>
            </a:r>
            <a:r>
              <a:rPr sz="2900" spc="-10" dirty="0">
                <a:latin typeface="Proxima Nova"/>
                <a:cs typeface="Proxima Nova"/>
              </a:rPr>
              <a:t>oxidation</a:t>
            </a:r>
            <a:endParaRPr sz="2900">
              <a:latin typeface="Proxima Nova"/>
              <a:cs typeface="Proxima Nova"/>
            </a:endParaRPr>
          </a:p>
          <a:p>
            <a:pPr marL="686435" indent="-369570">
              <a:lnSpc>
                <a:spcPts val="3685"/>
              </a:lnSpc>
              <a:spcBef>
                <a:spcPts val="3095"/>
              </a:spcBef>
              <a:buChar char="•"/>
              <a:tabLst>
                <a:tab pos="686435" algn="l"/>
                <a:tab pos="687070" algn="l"/>
              </a:tabLst>
            </a:pPr>
            <a:r>
              <a:rPr sz="3250" b="1" dirty="0">
                <a:latin typeface="Proxima Nova"/>
                <a:cs typeface="Proxima Nova"/>
              </a:rPr>
              <a:t>Proprietary </a:t>
            </a:r>
            <a:r>
              <a:rPr sz="3250" b="1" spc="-10" dirty="0">
                <a:latin typeface="Proxima Nova"/>
                <a:cs typeface="Proxima Nova"/>
              </a:rPr>
              <a:t>manufacturing</a:t>
            </a:r>
            <a:endParaRPr sz="3250">
              <a:latin typeface="Proxima Nova"/>
              <a:cs typeface="Proxima Nova"/>
            </a:endParaRPr>
          </a:p>
          <a:p>
            <a:pPr marL="686435">
              <a:lnSpc>
                <a:spcPts val="3265"/>
              </a:lnSpc>
            </a:pPr>
            <a:r>
              <a:rPr sz="2900" dirty="0">
                <a:latin typeface="Proxima Nova"/>
                <a:cs typeface="Proxima Nova"/>
              </a:rPr>
              <a:t>Bottled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in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spc="-50" dirty="0">
                <a:latin typeface="Proxima Nova"/>
                <a:cs typeface="Proxima Nova"/>
              </a:rPr>
              <a:t>0.15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seconds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to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maximize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and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maintain</a:t>
            </a:r>
            <a:r>
              <a:rPr sz="2900" spc="-15" dirty="0">
                <a:latin typeface="Proxima Nova"/>
                <a:cs typeface="Proxima Nova"/>
              </a:rPr>
              <a:t> </a:t>
            </a:r>
            <a:r>
              <a:rPr sz="2900" spc="-10" dirty="0">
                <a:latin typeface="Proxima Nova"/>
                <a:cs typeface="Proxima Nova"/>
              </a:rPr>
              <a:t>potency</a:t>
            </a:r>
            <a:endParaRPr sz="2900">
              <a:latin typeface="Proxima Nova"/>
              <a:cs typeface="Proxima Nova"/>
            </a:endParaRPr>
          </a:p>
          <a:p>
            <a:pPr marL="686435" indent="-369570">
              <a:lnSpc>
                <a:spcPts val="3685"/>
              </a:lnSpc>
              <a:spcBef>
                <a:spcPts val="3095"/>
              </a:spcBef>
              <a:buChar char="•"/>
              <a:tabLst>
                <a:tab pos="686435" algn="l"/>
                <a:tab pos="687070" algn="l"/>
              </a:tabLst>
            </a:pPr>
            <a:r>
              <a:rPr sz="3250" b="1" dirty="0">
                <a:latin typeface="Proxima Nova"/>
                <a:cs typeface="Proxima Nova"/>
              </a:rPr>
              <a:t>5 grams of responsibly sourced marine </a:t>
            </a:r>
            <a:r>
              <a:rPr sz="3250" b="1" spc="-10" dirty="0">
                <a:latin typeface="Proxima Nova"/>
                <a:cs typeface="Proxima Nova"/>
              </a:rPr>
              <a:t>collagen</a:t>
            </a:r>
            <a:endParaRPr sz="3250">
              <a:latin typeface="Proxima Nova"/>
              <a:cs typeface="Proxima Nova"/>
            </a:endParaRPr>
          </a:p>
          <a:p>
            <a:pPr marL="686435">
              <a:lnSpc>
                <a:spcPts val="3265"/>
              </a:lnSpc>
            </a:pPr>
            <a:r>
              <a:rPr sz="2900" spc="-155" dirty="0">
                <a:latin typeface="Proxima Nova"/>
                <a:cs typeface="Proxima Nova"/>
              </a:rPr>
              <a:t>To</a:t>
            </a:r>
            <a:r>
              <a:rPr sz="2900" spc="-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closely</a:t>
            </a:r>
            <a:r>
              <a:rPr sz="2900" spc="-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match</a:t>
            </a:r>
            <a:r>
              <a:rPr sz="2900" spc="-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human collagen</a:t>
            </a:r>
            <a:r>
              <a:rPr sz="2900" spc="-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for</a:t>
            </a:r>
            <a:r>
              <a:rPr sz="2900" spc="-5" dirty="0">
                <a:latin typeface="Proxima Nova"/>
                <a:cs typeface="Proxima Nova"/>
              </a:rPr>
              <a:t> </a:t>
            </a:r>
            <a:r>
              <a:rPr sz="2900" dirty="0">
                <a:latin typeface="Proxima Nova"/>
                <a:cs typeface="Proxima Nova"/>
              </a:rPr>
              <a:t>better </a:t>
            </a:r>
            <a:r>
              <a:rPr sz="2900" spc="-10" dirty="0">
                <a:latin typeface="Proxima Nova"/>
                <a:cs typeface="Proxima Nova"/>
              </a:rPr>
              <a:t>absorption</a:t>
            </a:r>
            <a:endParaRPr sz="2900">
              <a:latin typeface="Proxima Nova"/>
              <a:cs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9554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9318030" y="0"/>
            <a:ext cx="10786110" cy="11308715"/>
            <a:chOff x="9318030" y="0"/>
            <a:chExt cx="10786110" cy="11308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224545" y="0"/>
              <a:ext cx="879554" cy="113085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39898" y="21995"/>
              <a:ext cx="2415343" cy="281542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46571" y="0"/>
              <a:ext cx="2517316" cy="286741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07229" y="0"/>
              <a:ext cx="2517316" cy="286741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39898" y="8477328"/>
              <a:ext cx="2415343" cy="281523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246571" y="8455334"/>
              <a:ext cx="2517316" cy="285322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707229" y="8455334"/>
              <a:ext cx="2517316" cy="285322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72015" y="21995"/>
              <a:ext cx="2415343" cy="28154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318030" y="2817390"/>
              <a:ext cx="2517316" cy="28673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785913" y="2817390"/>
              <a:ext cx="2517316" cy="28673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246571" y="2817390"/>
              <a:ext cx="2517316" cy="286739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707229" y="2817390"/>
              <a:ext cx="2517316" cy="286739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72015" y="8479327"/>
              <a:ext cx="2415343" cy="281323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318030" y="5634781"/>
              <a:ext cx="2517316" cy="28674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785913" y="5634781"/>
              <a:ext cx="2517316" cy="286741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246571" y="5634781"/>
              <a:ext cx="2517316" cy="286741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6707229" y="5634781"/>
              <a:ext cx="2517316" cy="2867410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097213" y="9514233"/>
            <a:ext cx="7312025" cy="15646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390525">
              <a:lnSpc>
                <a:spcPct val="120200"/>
              </a:lnSpc>
              <a:spcBef>
                <a:spcPts val="90"/>
              </a:spcBef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Results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depicted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are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those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Customers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who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used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Collagen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Elixir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along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with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skincare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25" dirty="0">
                <a:solidFill>
                  <a:srgbClr val="53585B"/>
                </a:solidFill>
                <a:latin typeface="ProximaNova-Light"/>
                <a:cs typeface="ProximaNova-Light"/>
              </a:rPr>
              <a:t>and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supplement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routine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for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30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days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with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daily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use.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Results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typical.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preliminary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study,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participants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experienced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9.5%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reduction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appearance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wrinkles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over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30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days.</a:t>
            </a:r>
            <a:endParaRPr sz="1200">
              <a:latin typeface="ProximaNova-Light"/>
              <a:cs typeface="ProximaNova-Light"/>
            </a:endParaRPr>
          </a:p>
          <a:p>
            <a:pPr marL="12700" marR="5080">
              <a:lnSpc>
                <a:spcPct val="120200"/>
              </a:lnSpc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*Individual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results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may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vary.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Statistics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are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based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on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survey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113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participants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who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used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Collagen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Elixir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consecutively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for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at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least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30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days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without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cosmetic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intervention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other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known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changes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their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regular</a:t>
            </a:r>
            <a:r>
              <a:rPr sz="1200" spc="1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skincare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products.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survey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participants</a:t>
            </a:r>
            <a:r>
              <a:rPr sz="1200" spc="1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included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Independent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Associates,</a:t>
            </a:r>
            <a:r>
              <a:rPr sz="1200" spc="18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who</a:t>
            </a:r>
            <a:r>
              <a:rPr sz="1200" spc="18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25" dirty="0">
                <a:solidFill>
                  <a:srgbClr val="53585B"/>
                </a:solidFill>
                <a:latin typeface="ProximaNova-Light"/>
                <a:cs typeface="ProximaNova-Light"/>
              </a:rPr>
              <a:t>are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eligible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to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earn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commission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for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sales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2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products.</a:t>
            </a:r>
            <a:endParaRPr sz="1200">
              <a:latin typeface="ProximaNova-Light"/>
              <a:cs typeface="ProximaNova-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90378" y="3833087"/>
            <a:ext cx="6215380" cy="4737735"/>
          </a:xfrm>
          <a:prstGeom prst="rect">
            <a:avLst/>
          </a:prstGeom>
        </p:spPr>
        <p:txBody>
          <a:bodyPr vert="horz" wrap="square" lIns="0" tIns="1111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75"/>
              </a:spcBef>
            </a:pPr>
            <a:r>
              <a:rPr sz="4500" b="1" spc="135" dirty="0">
                <a:solidFill>
                  <a:srgbClr val="53585B"/>
                </a:solidFill>
                <a:latin typeface="Superior Title Bold"/>
                <a:cs typeface="Superior Title Bold"/>
              </a:rPr>
              <a:t>93%</a:t>
            </a:r>
            <a:r>
              <a:rPr sz="4500" b="1" spc="310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 Nova"/>
                <a:cs typeface="Proxima Nova"/>
              </a:rPr>
              <a:t>:</a:t>
            </a:r>
            <a:r>
              <a:rPr sz="4500" spc="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4100" dirty="0">
                <a:solidFill>
                  <a:srgbClr val="53585B"/>
                </a:solidFill>
                <a:latin typeface="ProximaNova-Light"/>
                <a:cs typeface="ProximaNova-Light"/>
              </a:rPr>
              <a:t>Improved</a:t>
            </a:r>
            <a:r>
              <a:rPr sz="4100" spc="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1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hydration</a:t>
            </a:r>
            <a:endParaRPr sz="4100">
              <a:latin typeface="ProximaNova-Light"/>
              <a:cs typeface="ProximaNova-Light"/>
            </a:endParaRPr>
          </a:p>
          <a:p>
            <a:pPr algn="ctr">
              <a:lnSpc>
                <a:spcPct val="100000"/>
              </a:lnSpc>
              <a:spcBef>
                <a:spcPts val="785"/>
              </a:spcBef>
            </a:pPr>
            <a:r>
              <a:rPr sz="4500" b="1" spc="140" dirty="0">
                <a:solidFill>
                  <a:srgbClr val="53585B"/>
                </a:solidFill>
                <a:latin typeface="Superior Title Bold"/>
                <a:cs typeface="Superior Title Bold"/>
              </a:rPr>
              <a:t>92%</a:t>
            </a:r>
            <a:r>
              <a:rPr sz="4500" b="1" spc="310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 Nova"/>
                <a:cs typeface="Proxima Nova"/>
              </a:rPr>
              <a:t>:</a:t>
            </a:r>
            <a:r>
              <a:rPr sz="4500" spc="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4100" dirty="0">
                <a:solidFill>
                  <a:srgbClr val="53585B"/>
                </a:solidFill>
                <a:latin typeface="ProximaNova-Light"/>
                <a:cs typeface="ProximaNova-Light"/>
              </a:rPr>
              <a:t>Healthier</a:t>
            </a:r>
            <a:r>
              <a:rPr sz="4100" spc="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100" spc="-20" dirty="0">
                <a:solidFill>
                  <a:srgbClr val="53585B"/>
                </a:solidFill>
                <a:latin typeface="ProximaNova-Light"/>
                <a:cs typeface="ProximaNova-Light"/>
              </a:rPr>
              <a:t>skin</a:t>
            </a:r>
            <a:endParaRPr sz="4100">
              <a:latin typeface="ProximaNova-Light"/>
              <a:cs typeface="ProximaNova-Light"/>
            </a:endParaRPr>
          </a:p>
          <a:p>
            <a:pPr marL="12700" marR="5080" indent="-635" algn="ctr">
              <a:lnSpc>
                <a:spcPct val="114500"/>
              </a:lnSpc>
            </a:pPr>
            <a:r>
              <a:rPr sz="4500" b="1" spc="100" dirty="0">
                <a:solidFill>
                  <a:srgbClr val="53585B"/>
                </a:solidFill>
                <a:latin typeface="Superior Title Bold"/>
                <a:cs typeface="Superior Title Bold"/>
              </a:rPr>
              <a:t>91%</a:t>
            </a:r>
            <a:r>
              <a:rPr sz="4500" b="1" spc="229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 Nova"/>
                <a:cs typeface="Proxima Nova"/>
              </a:rPr>
              <a:t>:</a:t>
            </a:r>
            <a:r>
              <a:rPr sz="450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4100" spc="-509" dirty="0">
                <a:solidFill>
                  <a:srgbClr val="53585B"/>
                </a:solidFill>
                <a:latin typeface="ProximaNova-Light"/>
                <a:cs typeface="ProximaNova-Light"/>
              </a:rPr>
              <a:t>Y</a:t>
            </a:r>
            <a:r>
              <a:rPr sz="4100" spc="25" dirty="0">
                <a:solidFill>
                  <a:srgbClr val="53585B"/>
                </a:solidFill>
                <a:latin typeface="ProximaNova-Light"/>
                <a:cs typeface="ProximaNova-Light"/>
              </a:rPr>
              <a:t>outhful</a:t>
            </a:r>
            <a:r>
              <a:rPr sz="4100" spc="-5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1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complexion </a:t>
            </a:r>
            <a:r>
              <a:rPr sz="4500" b="1" spc="200" dirty="0">
                <a:solidFill>
                  <a:srgbClr val="53585B"/>
                </a:solidFill>
                <a:latin typeface="Superior Title Bold"/>
                <a:cs typeface="Superior Title Bold"/>
              </a:rPr>
              <a:t>90%</a:t>
            </a:r>
            <a:r>
              <a:rPr sz="4500" b="1" spc="310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 Nova"/>
                <a:cs typeface="Proxima Nova"/>
              </a:rPr>
              <a:t>:</a:t>
            </a:r>
            <a:r>
              <a:rPr sz="4500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4100" dirty="0">
                <a:solidFill>
                  <a:srgbClr val="53585B"/>
                </a:solidFill>
                <a:latin typeface="ProximaNova-Light"/>
                <a:cs typeface="ProximaNova-Light"/>
              </a:rPr>
              <a:t>More</a:t>
            </a:r>
            <a:r>
              <a:rPr sz="4100" spc="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100" dirty="0">
                <a:solidFill>
                  <a:srgbClr val="53585B"/>
                </a:solidFill>
                <a:latin typeface="ProximaNova-Light"/>
                <a:cs typeface="ProximaNova-Light"/>
              </a:rPr>
              <a:t>radiant</a:t>
            </a:r>
            <a:r>
              <a:rPr sz="4100" spc="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100" spc="-20" dirty="0">
                <a:solidFill>
                  <a:srgbClr val="53585B"/>
                </a:solidFill>
                <a:latin typeface="ProximaNova-Light"/>
                <a:cs typeface="ProximaNova-Light"/>
              </a:rPr>
              <a:t>skin </a:t>
            </a:r>
            <a:r>
              <a:rPr sz="4500" b="1" spc="120" dirty="0">
                <a:solidFill>
                  <a:srgbClr val="53585B"/>
                </a:solidFill>
                <a:latin typeface="Superior Title Bold"/>
                <a:cs typeface="Superior Title Bold"/>
              </a:rPr>
              <a:t>88%</a:t>
            </a:r>
            <a:r>
              <a:rPr sz="4500" b="1" spc="310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 Nova"/>
                <a:cs typeface="Proxima Nova"/>
              </a:rPr>
              <a:t>:</a:t>
            </a:r>
            <a:r>
              <a:rPr sz="4500" spc="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4100" dirty="0">
                <a:solidFill>
                  <a:srgbClr val="53585B"/>
                </a:solidFill>
                <a:latin typeface="ProximaNova-Light"/>
                <a:cs typeface="ProximaNova-Light"/>
              </a:rPr>
              <a:t>Improved</a:t>
            </a:r>
            <a:r>
              <a:rPr sz="4100" spc="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1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brightness </a:t>
            </a:r>
            <a:r>
              <a:rPr sz="4500" b="1" spc="110" dirty="0">
                <a:solidFill>
                  <a:srgbClr val="53585B"/>
                </a:solidFill>
                <a:latin typeface="Superior Title Bold"/>
                <a:cs typeface="Superior Title Bold"/>
              </a:rPr>
              <a:t>83%</a:t>
            </a:r>
            <a:r>
              <a:rPr sz="4500" b="1" spc="310" dirty="0">
                <a:solidFill>
                  <a:srgbClr val="53585B"/>
                </a:solidFill>
                <a:latin typeface="Superior Title Bold"/>
                <a:cs typeface="Superior Title Bold"/>
              </a:rPr>
              <a:t> </a:t>
            </a:r>
            <a:r>
              <a:rPr sz="4500" dirty="0">
                <a:solidFill>
                  <a:srgbClr val="53585B"/>
                </a:solidFill>
                <a:latin typeface="Proxima Nova"/>
                <a:cs typeface="Proxima Nova"/>
              </a:rPr>
              <a:t>:</a:t>
            </a:r>
            <a:r>
              <a:rPr sz="4500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4100" dirty="0">
                <a:solidFill>
                  <a:srgbClr val="53585B"/>
                </a:solidFill>
                <a:latin typeface="ProximaNova-Light"/>
                <a:cs typeface="ProximaNova-Light"/>
              </a:rPr>
              <a:t>Improved</a:t>
            </a:r>
            <a:r>
              <a:rPr sz="4100" spc="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41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firmness</a:t>
            </a:r>
            <a:endParaRPr sz="4100">
              <a:latin typeface="ProximaNova-Light"/>
              <a:cs typeface="ProximaNova-Ligh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352435" y="298809"/>
            <a:ext cx="7699375" cy="2466975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922655" marR="927735" algn="ctr">
              <a:lnSpc>
                <a:spcPts val="7009"/>
              </a:lnSpc>
              <a:spcBef>
                <a:spcPts val="1170"/>
              </a:spcBef>
            </a:pPr>
            <a:r>
              <a:rPr sz="6650" spc="-155" dirty="0"/>
              <a:t>Collagen</a:t>
            </a:r>
            <a:r>
              <a:rPr sz="6650" spc="-290" dirty="0"/>
              <a:t> </a:t>
            </a:r>
            <a:r>
              <a:rPr sz="6650" spc="-125" dirty="0"/>
              <a:t>Elixir</a:t>
            </a:r>
            <a:r>
              <a:rPr sz="7800" spc="-187" baseline="18162" dirty="0">
                <a:latin typeface="Proxima Nova"/>
                <a:cs typeface="Proxima Nova"/>
              </a:rPr>
              <a:t>™ </a:t>
            </a:r>
            <a:r>
              <a:rPr sz="6650" spc="-65" dirty="0"/>
              <a:t>Results</a:t>
            </a:r>
            <a:endParaRPr sz="6650">
              <a:latin typeface="Proxima Nova"/>
              <a:cs typeface="Proxima Nova"/>
            </a:endParaRPr>
          </a:p>
          <a:p>
            <a:pPr algn="ctr">
              <a:lnSpc>
                <a:spcPct val="100000"/>
              </a:lnSpc>
              <a:spcBef>
                <a:spcPts val="944"/>
              </a:spcBef>
            </a:pPr>
            <a:r>
              <a:rPr sz="2650" b="0" spc="105" dirty="0">
                <a:latin typeface="ProximaNova-Light"/>
                <a:cs typeface="ProximaNova-Light"/>
              </a:rPr>
              <a:t>NOTICEABLE</a:t>
            </a:r>
            <a:r>
              <a:rPr sz="2650" b="0" spc="285" dirty="0">
                <a:latin typeface="ProximaNova-Light"/>
                <a:cs typeface="ProximaNova-Light"/>
              </a:rPr>
              <a:t> </a:t>
            </a:r>
            <a:r>
              <a:rPr sz="2650" b="0" spc="70" dirty="0">
                <a:latin typeface="ProximaNova-Light"/>
                <a:cs typeface="ProximaNova-Light"/>
              </a:rPr>
              <a:t>RESULTS</a:t>
            </a:r>
            <a:r>
              <a:rPr sz="2650" b="0" spc="285" dirty="0">
                <a:latin typeface="ProximaNova-Light"/>
                <a:cs typeface="ProximaNova-Light"/>
              </a:rPr>
              <a:t> </a:t>
            </a:r>
            <a:r>
              <a:rPr sz="2650" b="0" spc="65" dirty="0">
                <a:latin typeface="ProximaNova-Light"/>
                <a:cs typeface="ProximaNova-Light"/>
              </a:rPr>
              <a:t>IN</a:t>
            </a:r>
            <a:r>
              <a:rPr sz="2650" b="0" spc="285" dirty="0">
                <a:latin typeface="ProximaNova-Light"/>
                <a:cs typeface="ProximaNova-Light"/>
              </a:rPr>
              <a:t> </a:t>
            </a:r>
            <a:r>
              <a:rPr sz="2650" b="0" spc="85" dirty="0">
                <a:latin typeface="ProximaNova-Light"/>
                <a:cs typeface="ProximaNova-Light"/>
              </a:rPr>
              <a:t>THE</a:t>
            </a:r>
            <a:r>
              <a:rPr sz="2650" b="0" spc="280" dirty="0">
                <a:latin typeface="ProximaNova-Light"/>
                <a:cs typeface="ProximaNova-Light"/>
              </a:rPr>
              <a:t> </a:t>
            </a:r>
            <a:r>
              <a:rPr sz="2650" b="0" spc="100" dirty="0">
                <a:latin typeface="ProximaNova-Light"/>
                <a:cs typeface="ProximaNova-Light"/>
              </a:rPr>
              <a:t>FIRST</a:t>
            </a:r>
            <a:r>
              <a:rPr sz="2650" b="0" spc="285" dirty="0">
                <a:latin typeface="ProximaNova-Light"/>
                <a:cs typeface="ProximaNova-Light"/>
              </a:rPr>
              <a:t> </a:t>
            </a:r>
            <a:r>
              <a:rPr sz="2650" b="0" spc="65" dirty="0">
                <a:latin typeface="ProximaNova-Light"/>
                <a:cs typeface="ProximaNova-Light"/>
              </a:rPr>
              <a:t>30</a:t>
            </a:r>
            <a:r>
              <a:rPr sz="2650" b="0" spc="285" dirty="0">
                <a:latin typeface="ProximaNova-Light"/>
                <a:cs typeface="ProximaNova-Light"/>
              </a:rPr>
              <a:t> </a:t>
            </a:r>
            <a:r>
              <a:rPr sz="2650" b="0" spc="45" dirty="0">
                <a:latin typeface="ProximaNova-Light"/>
                <a:cs typeface="ProximaNova-Light"/>
              </a:rPr>
              <a:t>DAYS*</a:t>
            </a:r>
            <a:endParaRPr sz="2650">
              <a:latin typeface="ProximaNova-Light"/>
              <a:cs typeface="ProximaNova-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7574" y="366869"/>
            <a:ext cx="14380844" cy="1219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45" dirty="0"/>
              <a:t>Results</a:t>
            </a:r>
            <a:r>
              <a:rPr spc="-215" dirty="0"/>
              <a:t> </a:t>
            </a:r>
            <a:r>
              <a:rPr dirty="0"/>
              <a:t>&amp;</a:t>
            </a:r>
            <a:r>
              <a:rPr spc="-204" dirty="0"/>
              <a:t> </a:t>
            </a:r>
            <a:r>
              <a:rPr spc="-125" dirty="0"/>
              <a:t>Powerful</a:t>
            </a:r>
            <a:r>
              <a:rPr spc="-200" dirty="0"/>
              <a:t> </a:t>
            </a:r>
            <a:r>
              <a:rPr spc="-550" dirty="0"/>
              <a:t>T</a:t>
            </a:r>
            <a:r>
              <a:rPr dirty="0"/>
              <a:t>estimonials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9554" cy="1130855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24545" y="0"/>
            <a:ext cx="879554" cy="1130855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31977" y="7523194"/>
            <a:ext cx="7052309" cy="2957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200"/>
              </a:lnSpc>
              <a:spcBef>
                <a:spcPts val="95"/>
              </a:spcBef>
            </a:pP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"My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good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friends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were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having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amazing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results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20" dirty="0">
                <a:solidFill>
                  <a:srgbClr val="53585B"/>
                </a:solidFill>
                <a:latin typeface="Proxima Nova"/>
                <a:cs typeface="Proxima Nova"/>
              </a:rPr>
              <a:t>with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this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liquid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collagen,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so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thought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I'd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try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it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despite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being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very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skeptical</a:t>
            </a:r>
            <a:r>
              <a:rPr sz="2450" i="1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since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 use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good</a:t>
            </a:r>
            <a:r>
              <a:rPr sz="2450" i="1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product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25" dirty="0">
                <a:solidFill>
                  <a:srgbClr val="53585B"/>
                </a:solidFill>
                <a:latin typeface="Proxima Nova"/>
                <a:cs typeface="Proxima Nova"/>
              </a:rPr>
              <a:t>on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my</a:t>
            </a:r>
            <a:r>
              <a:rPr sz="2450" i="1" spc="-3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face</a:t>
            </a:r>
            <a:r>
              <a:rPr sz="2450" i="1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somewhat</a:t>
            </a:r>
            <a:r>
              <a:rPr sz="2450" i="1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routinely.</a:t>
            </a:r>
            <a:r>
              <a:rPr sz="2450" i="1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The</a:t>
            </a:r>
            <a:r>
              <a:rPr sz="2450" i="1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ingredients</a:t>
            </a:r>
            <a:r>
              <a:rPr sz="2450" i="1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25" dirty="0">
                <a:solidFill>
                  <a:srgbClr val="53585B"/>
                </a:solidFill>
                <a:latin typeface="Proxima Nova"/>
                <a:cs typeface="Proxima Nova"/>
              </a:rPr>
              <a:t>are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incredible,</a:t>
            </a:r>
            <a:r>
              <a:rPr sz="2450" i="1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but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never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really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expected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this.</a:t>
            </a:r>
            <a:r>
              <a:rPr sz="2450" i="1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25" dirty="0">
                <a:solidFill>
                  <a:srgbClr val="53585B"/>
                </a:solidFill>
                <a:latin typeface="Proxima Nova"/>
                <a:cs typeface="Proxima Nova"/>
              </a:rPr>
              <a:t>Two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words:</a:t>
            </a:r>
            <a:r>
              <a:rPr sz="2450" i="1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BLOWN</a:t>
            </a:r>
            <a:r>
              <a:rPr sz="2450" i="1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AWAY!"</a:t>
            </a:r>
            <a:endParaRPr sz="2450">
              <a:latin typeface="Proxima Nova"/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—</a:t>
            </a:r>
            <a:r>
              <a:rPr sz="2450" spc="-7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25" dirty="0">
                <a:solidFill>
                  <a:srgbClr val="53585B"/>
                </a:solidFill>
                <a:latin typeface="Proxima Nova"/>
                <a:cs typeface="Proxima Nova"/>
              </a:rPr>
              <a:t>Dr.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Jodie</a:t>
            </a:r>
            <a:r>
              <a:rPr sz="2450" spc="-6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Harper,</a:t>
            </a:r>
            <a:r>
              <a:rPr sz="2450" spc="-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35" dirty="0">
                <a:solidFill>
                  <a:srgbClr val="53585B"/>
                </a:solidFill>
                <a:latin typeface="Proxima Nova"/>
                <a:cs typeface="Proxima Nova"/>
              </a:rPr>
              <a:t>MD</a:t>
            </a:r>
            <a:endParaRPr sz="2450">
              <a:latin typeface="Proxima Nova"/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7846" y="7523194"/>
            <a:ext cx="7087234" cy="21196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2200"/>
              </a:lnSpc>
              <a:spcBef>
                <a:spcPts val="95"/>
              </a:spcBef>
            </a:pP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"No</a:t>
            </a:r>
            <a:r>
              <a:rPr sz="2450" i="1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fillers, no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anything. This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me, raw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and real!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25" dirty="0">
                <a:solidFill>
                  <a:srgbClr val="53585B"/>
                </a:solidFill>
                <a:latin typeface="Proxima Nova"/>
                <a:cs typeface="Proxima Nova"/>
              </a:rPr>
              <a:t>50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days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of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Collagen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Elixir™,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am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loving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the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results!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This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is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healthy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aging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with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the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best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collagen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on</a:t>
            </a:r>
            <a:r>
              <a:rPr sz="2450" i="1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i="1" spc="-25" dirty="0">
                <a:solidFill>
                  <a:srgbClr val="53585B"/>
                </a:solidFill>
                <a:latin typeface="Proxima Nova"/>
                <a:cs typeface="Proxima Nova"/>
              </a:rPr>
              <a:t>the </a:t>
            </a:r>
            <a:r>
              <a:rPr sz="2450" i="1" dirty="0">
                <a:solidFill>
                  <a:srgbClr val="53585B"/>
                </a:solidFill>
                <a:latin typeface="Proxima Nova"/>
                <a:cs typeface="Proxima Nova"/>
              </a:rPr>
              <a:t>market. I'm 52 years old and </a:t>
            </a:r>
            <a:r>
              <a:rPr sz="2450" i="1" spc="-10" dirty="0">
                <a:solidFill>
                  <a:srgbClr val="53585B"/>
                </a:solidFill>
                <a:latin typeface="Proxima Nova"/>
                <a:cs typeface="Proxima Nova"/>
              </a:rPr>
              <a:t>confident!"</a:t>
            </a:r>
            <a:endParaRPr sz="2450">
              <a:latin typeface="Proxima Nova"/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—</a:t>
            </a:r>
            <a:r>
              <a:rPr sz="2450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dirty="0">
                <a:solidFill>
                  <a:srgbClr val="53585B"/>
                </a:solidFill>
                <a:latin typeface="Proxima Nova"/>
                <a:cs typeface="Proxima Nova"/>
              </a:rPr>
              <a:t>Duska</a:t>
            </a:r>
            <a:r>
              <a:rPr sz="2450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450" spc="-10" dirty="0">
                <a:solidFill>
                  <a:srgbClr val="53585B"/>
                </a:solidFill>
                <a:latin typeface="Proxima Nova"/>
                <a:cs typeface="Proxima Nova"/>
              </a:rPr>
              <a:t>Mills</a:t>
            </a:r>
            <a:endParaRPr sz="2450">
              <a:latin typeface="Proxima Nova"/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06631" y="10404259"/>
            <a:ext cx="6830695" cy="685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20200"/>
              </a:lnSpc>
              <a:spcBef>
                <a:spcPts val="90"/>
              </a:spcBef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Results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depicted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are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those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Isagenix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Customers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who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used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Collagen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Elixir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along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with</a:t>
            </a:r>
            <a:r>
              <a:rPr sz="1200" spc="12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skincare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and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supplement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routine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for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at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least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30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days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with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daily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use.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Results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not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typical.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</a:t>
            </a:r>
            <a:r>
              <a:rPr sz="1200" spc="114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preliminary</a:t>
            </a:r>
            <a:r>
              <a:rPr sz="1200" spc="11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study,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participants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experienced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9.5%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reduction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in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the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appearance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of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wrinkles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over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30</a:t>
            </a:r>
            <a:r>
              <a:rPr sz="1200" spc="13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days.</a:t>
            </a:r>
            <a:endParaRPr sz="1200">
              <a:latin typeface="ProximaNova-Light"/>
              <a:cs typeface="ProximaNova-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02793" y="2219827"/>
            <a:ext cx="2743371" cy="513073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61346" y="2219827"/>
            <a:ext cx="2701488" cy="513073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31538" y="2094177"/>
            <a:ext cx="4913799" cy="52563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662397" y="785705"/>
            <a:ext cx="7784465" cy="2161540"/>
          </a:xfrm>
          <a:prstGeom prst="rect">
            <a:avLst/>
          </a:prstGeom>
        </p:spPr>
        <p:txBody>
          <a:bodyPr vert="horz" wrap="square" lIns="0" tIns="262890" rIns="0" bIns="0" rtlCol="0">
            <a:spAutoFit/>
          </a:bodyPr>
          <a:lstStyle/>
          <a:p>
            <a:pPr marL="12700" marR="5080">
              <a:lnSpc>
                <a:spcPct val="79300"/>
              </a:lnSpc>
              <a:spcBef>
                <a:spcPts val="2070"/>
              </a:spcBef>
            </a:pPr>
            <a:r>
              <a:rPr dirty="0"/>
              <a:t>Business</a:t>
            </a:r>
            <a:r>
              <a:rPr spc="-355" dirty="0"/>
              <a:t> </a:t>
            </a:r>
            <a:r>
              <a:rPr spc="-10" dirty="0"/>
              <a:t>Benefits </a:t>
            </a:r>
            <a:r>
              <a:rPr dirty="0"/>
              <a:t>of</a:t>
            </a:r>
            <a:r>
              <a:rPr spc="-114" dirty="0"/>
              <a:t> </a:t>
            </a:r>
            <a:r>
              <a:rPr spc="-10" dirty="0"/>
              <a:t>Collagen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729411" y="3867640"/>
            <a:ext cx="9491980" cy="504380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0" indent="-368935">
              <a:lnSpc>
                <a:spcPct val="100000"/>
              </a:lnSpc>
              <a:spcBef>
                <a:spcPts val="115"/>
              </a:spcBef>
              <a:buChar char="•"/>
              <a:tabLst>
                <a:tab pos="381000" algn="l"/>
                <a:tab pos="381635" algn="l"/>
              </a:tabLst>
            </a:pP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NO</a:t>
            </a:r>
            <a:r>
              <a:rPr sz="3250" b="1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COST</a:t>
            </a:r>
            <a:r>
              <a:rPr sz="3250" b="1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ON</a:t>
            </a:r>
            <a:r>
              <a:rPr sz="3250" b="1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PRODUCT</a:t>
            </a:r>
            <a:r>
              <a:rPr sz="3250" b="1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INVESTMENT</a:t>
            </a:r>
            <a:endParaRPr sz="3250">
              <a:latin typeface="Proxima Nova"/>
              <a:cs typeface="Proxima Nova"/>
            </a:endParaRPr>
          </a:p>
          <a:p>
            <a:pPr marL="381000">
              <a:lnSpc>
                <a:spcPct val="100000"/>
              </a:lnSpc>
              <a:spcBef>
                <a:spcPts val="160"/>
              </a:spcBef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Lower</a:t>
            </a:r>
            <a:r>
              <a:rPr sz="2900" spc="-3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barrier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to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entry</a:t>
            </a:r>
            <a:endParaRPr sz="2900">
              <a:latin typeface="Proxima Nova"/>
              <a:cs typeface="Proxima Nova"/>
            </a:endParaRPr>
          </a:p>
          <a:p>
            <a:pPr marL="381000" indent="-368935">
              <a:lnSpc>
                <a:spcPct val="100000"/>
              </a:lnSpc>
              <a:spcBef>
                <a:spcPts val="3110"/>
              </a:spcBef>
              <a:buChar char="•"/>
              <a:tabLst>
                <a:tab pos="381000" algn="l"/>
                <a:tab pos="381635" algn="l"/>
              </a:tabLst>
            </a:pP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NO</a:t>
            </a:r>
            <a:r>
              <a:rPr sz="3250" b="1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INVENTORY</a:t>
            </a:r>
            <a:r>
              <a:rPr sz="3250" b="1" spc="-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OR</a:t>
            </a:r>
            <a:r>
              <a:rPr sz="3250" b="1" spc="-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SHELF</a:t>
            </a:r>
            <a:r>
              <a:rPr sz="3250" b="1" spc="-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40" dirty="0">
                <a:solidFill>
                  <a:srgbClr val="53585B"/>
                </a:solidFill>
                <a:latin typeface="Proxima Nova"/>
                <a:cs typeface="Proxima Nova"/>
              </a:rPr>
              <a:t>SPACE</a:t>
            </a:r>
            <a:r>
              <a:rPr sz="3250" b="1" spc="-6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NEEDED</a:t>
            </a:r>
            <a:endParaRPr sz="3250">
              <a:latin typeface="Proxima Nova"/>
              <a:cs typeface="Proxima Nova"/>
            </a:endParaRPr>
          </a:p>
          <a:p>
            <a:pPr marL="381000">
              <a:lnSpc>
                <a:spcPct val="100000"/>
              </a:lnSpc>
              <a:spcBef>
                <a:spcPts val="160"/>
              </a:spcBef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Product ships directly to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Customers</a:t>
            </a:r>
            <a:endParaRPr sz="2900">
              <a:latin typeface="Proxima Nova"/>
              <a:cs typeface="Proxima Nova"/>
            </a:endParaRPr>
          </a:p>
          <a:p>
            <a:pPr marL="381000" indent="-368935">
              <a:lnSpc>
                <a:spcPct val="100000"/>
              </a:lnSpc>
              <a:spcBef>
                <a:spcPts val="3115"/>
              </a:spcBef>
              <a:buChar char="•"/>
              <a:tabLst>
                <a:tab pos="381000" algn="l"/>
                <a:tab pos="381635" algn="l"/>
              </a:tabLst>
            </a:pP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SIMPLE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ACCOUNTING</a:t>
            </a:r>
            <a:endParaRPr sz="3250">
              <a:latin typeface="Proxima Nova"/>
              <a:cs typeface="Proxima Nova"/>
            </a:endParaRPr>
          </a:p>
          <a:p>
            <a:pPr marL="381000">
              <a:lnSpc>
                <a:spcPct val="100000"/>
              </a:lnSpc>
              <a:spcBef>
                <a:spcPts val="160"/>
              </a:spcBef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All earnings and activity are reported weekly for 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you</a:t>
            </a:r>
            <a:endParaRPr sz="2900">
              <a:latin typeface="Proxima Nova"/>
              <a:cs typeface="Proxima Nova"/>
            </a:endParaRPr>
          </a:p>
          <a:p>
            <a:pPr marL="381000" indent="-368935">
              <a:lnSpc>
                <a:spcPct val="100000"/>
              </a:lnSpc>
              <a:spcBef>
                <a:spcPts val="3110"/>
              </a:spcBef>
              <a:buChar char="•"/>
              <a:tabLst>
                <a:tab pos="381000" algn="l"/>
                <a:tab pos="381635" algn="l"/>
              </a:tabLst>
            </a:pP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NO</a:t>
            </a:r>
            <a:r>
              <a:rPr sz="3250" b="1" spc="-5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WORK</a:t>
            </a:r>
            <a:r>
              <a:rPr sz="3250" b="1" spc="-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FOR</a:t>
            </a:r>
            <a:r>
              <a:rPr sz="3250" b="1" spc="-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YOUR</a:t>
            </a:r>
            <a:r>
              <a:rPr sz="3250" b="1" spc="-5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STAFF</a:t>
            </a:r>
            <a:endParaRPr sz="3250">
              <a:latin typeface="Proxima Nova"/>
              <a:cs typeface="Proxima Nova"/>
            </a:endParaRPr>
          </a:p>
          <a:p>
            <a:pPr marL="381000">
              <a:lnSpc>
                <a:spcPct val="100000"/>
              </a:lnSpc>
              <a:spcBef>
                <a:spcPts val="160"/>
              </a:spcBef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Orders can be placed simply by QR code and email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links</a:t>
            </a:r>
            <a:endParaRPr sz="2900">
              <a:latin typeface="Proxima Nova"/>
              <a:cs typeface="Proxima Nov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66733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2495" cy="11308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62397" y="733350"/>
            <a:ext cx="7784465" cy="2161540"/>
          </a:xfrm>
          <a:prstGeom prst="rect">
            <a:avLst/>
          </a:prstGeom>
        </p:spPr>
        <p:txBody>
          <a:bodyPr vert="horz" wrap="square" lIns="0" tIns="262890" rIns="0" bIns="0" rtlCol="0">
            <a:spAutoFit/>
          </a:bodyPr>
          <a:lstStyle/>
          <a:p>
            <a:pPr marL="12700" marR="5080">
              <a:lnSpc>
                <a:spcPct val="79300"/>
              </a:lnSpc>
              <a:spcBef>
                <a:spcPts val="2070"/>
              </a:spcBef>
            </a:pPr>
            <a:r>
              <a:rPr dirty="0"/>
              <a:t>Business</a:t>
            </a:r>
            <a:r>
              <a:rPr spc="-355" dirty="0"/>
              <a:t> </a:t>
            </a:r>
            <a:r>
              <a:rPr spc="-10" dirty="0"/>
              <a:t>Benefits </a:t>
            </a:r>
            <a:r>
              <a:rPr dirty="0"/>
              <a:t>of</a:t>
            </a:r>
            <a:r>
              <a:rPr spc="-114" dirty="0"/>
              <a:t> </a:t>
            </a:r>
            <a:r>
              <a:rPr spc="-10" dirty="0"/>
              <a:t>Collagen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813178" y="3396450"/>
            <a:ext cx="9338310" cy="680720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0" indent="-368935">
              <a:lnSpc>
                <a:spcPts val="3765"/>
              </a:lnSpc>
              <a:spcBef>
                <a:spcPts val="115"/>
              </a:spcBef>
              <a:buChar char="•"/>
              <a:tabLst>
                <a:tab pos="381000" algn="l"/>
                <a:tab pos="381635" algn="l"/>
              </a:tabLst>
            </a:pP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POTENTIAL</a:t>
            </a:r>
            <a:r>
              <a:rPr sz="3250" b="1" spc="-4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TO</a:t>
            </a:r>
            <a:r>
              <a:rPr sz="3250" b="1" spc="-4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BUILD</a:t>
            </a:r>
            <a:r>
              <a:rPr sz="3250" b="1" spc="-4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RECURRING</a:t>
            </a:r>
            <a:r>
              <a:rPr sz="3250" b="1" spc="-4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REVENUE</a:t>
            </a:r>
            <a:endParaRPr sz="3250">
              <a:latin typeface="Proxima Nova"/>
              <a:cs typeface="Proxima Nova"/>
            </a:endParaRPr>
          </a:p>
          <a:p>
            <a:pPr marL="719455" lvl="1" indent="-339090">
              <a:lnSpc>
                <a:spcPts val="3765"/>
              </a:lnSpc>
              <a:buSzPct val="112068"/>
              <a:buChar char="-"/>
              <a:tabLst>
                <a:tab pos="719455" algn="l"/>
                <a:tab pos="720090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Customers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can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take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Collagen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Elixir™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long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term</a:t>
            </a:r>
            <a:endParaRPr sz="2900">
              <a:latin typeface="Proxima Nova"/>
              <a:cs typeface="Proxima Nova"/>
            </a:endParaRPr>
          </a:p>
          <a:p>
            <a:pPr marL="681990" lvl="1" indent="-301625">
              <a:lnSpc>
                <a:spcPct val="100000"/>
              </a:lnSpc>
              <a:spcBef>
                <a:spcPts val="985"/>
              </a:spcBef>
              <a:buChar char="-"/>
              <a:tabLst>
                <a:tab pos="681355" algn="l"/>
                <a:tab pos="68262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Many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Customers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experience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visible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results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in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30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days</a:t>
            </a:r>
            <a:endParaRPr sz="2900">
              <a:latin typeface="Proxima Nova"/>
              <a:cs typeface="Proxima Nova"/>
            </a:endParaRPr>
          </a:p>
          <a:p>
            <a:pPr marL="681990" lvl="1" indent="-301625">
              <a:lnSpc>
                <a:spcPct val="100000"/>
              </a:lnSpc>
              <a:spcBef>
                <a:spcPts val="1055"/>
              </a:spcBef>
              <a:buChar char="-"/>
              <a:tabLst>
                <a:tab pos="681355" algn="l"/>
                <a:tab pos="68262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Referrals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reorders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add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up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over</a:t>
            </a:r>
            <a:r>
              <a:rPr sz="290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time</a:t>
            </a:r>
            <a:endParaRPr sz="2900">
              <a:latin typeface="Proxima Nova"/>
              <a:cs typeface="Proxima Nova"/>
            </a:endParaRPr>
          </a:p>
          <a:p>
            <a:pPr marL="381000" indent="-368935">
              <a:lnSpc>
                <a:spcPts val="3765"/>
              </a:lnSpc>
              <a:spcBef>
                <a:spcPts val="3095"/>
              </a:spcBef>
              <a:buChar char="•"/>
              <a:tabLst>
                <a:tab pos="381000" algn="l"/>
                <a:tab pos="381635" algn="l"/>
              </a:tabLst>
            </a:pP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DUPLICATION</a:t>
            </a:r>
            <a:r>
              <a:rPr sz="3250" b="1" spc="-10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&amp;</a:t>
            </a:r>
            <a:r>
              <a:rPr sz="3250" b="1" spc="-9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EXPANDED</a:t>
            </a:r>
            <a:r>
              <a:rPr sz="3250" b="1" spc="-9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INCOME</a:t>
            </a:r>
            <a:endParaRPr sz="3250">
              <a:latin typeface="Proxima Nova"/>
              <a:cs typeface="Proxima Nova"/>
            </a:endParaRPr>
          </a:p>
          <a:p>
            <a:pPr marL="719455" lvl="1" indent="-339090">
              <a:lnSpc>
                <a:spcPts val="3765"/>
              </a:lnSpc>
              <a:buSzPct val="112068"/>
              <a:buChar char="-"/>
              <a:tabLst>
                <a:tab pos="719455" algn="l"/>
                <a:tab pos="720090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Promote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Collagen Elixir in your own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practice</a:t>
            </a:r>
            <a:endParaRPr sz="2900">
              <a:latin typeface="Proxima Nova"/>
              <a:cs typeface="Proxima Nova"/>
            </a:endParaRPr>
          </a:p>
          <a:p>
            <a:pPr marL="681990" lvl="1" indent="-301625">
              <a:lnSpc>
                <a:spcPct val="100000"/>
              </a:lnSpc>
              <a:spcBef>
                <a:spcPts val="985"/>
              </a:spcBef>
              <a:buChar char="-"/>
              <a:tabLst>
                <a:tab pos="681355" algn="l"/>
                <a:tab pos="68262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Share the product with other spas, salons, 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etc.</a:t>
            </a:r>
            <a:endParaRPr sz="2900">
              <a:latin typeface="Proxima Nova"/>
              <a:cs typeface="Proxima Nova"/>
            </a:endParaRPr>
          </a:p>
          <a:p>
            <a:pPr marL="381000" indent="-368935">
              <a:lnSpc>
                <a:spcPts val="3804"/>
              </a:lnSpc>
              <a:spcBef>
                <a:spcPts val="3095"/>
              </a:spcBef>
              <a:buChar char="•"/>
              <a:tabLst>
                <a:tab pos="381000" algn="l"/>
                <a:tab pos="381635" algn="l"/>
              </a:tabLst>
            </a:pPr>
            <a:r>
              <a:rPr sz="3250" b="1" spc="-20" dirty="0">
                <a:solidFill>
                  <a:srgbClr val="53585B"/>
                </a:solidFill>
                <a:latin typeface="Proxima Nova"/>
                <a:cs typeface="Proxima Nova"/>
              </a:rPr>
              <a:t>PARTNER</a:t>
            </a:r>
            <a:r>
              <a:rPr sz="3250" b="1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dirty="0">
                <a:solidFill>
                  <a:srgbClr val="53585B"/>
                </a:solidFill>
                <a:latin typeface="Proxima Nova"/>
                <a:cs typeface="Proxima Nova"/>
              </a:rPr>
              <a:t>WITH</a:t>
            </a:r>
            <a:r>
              <a:rPr sz="3250" b="1" spc="-7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250" b="1" spc="-10" dirty="0">
                <a:solidFill>
                  <a:srgbClr val="53585B"/>
                </a:solidFill>
                <a:latin typeface="Proxima Nova"/>
                <a:cs typeface="Proxima Nova"/>
              </a:rPr>
              <a:t>ISAGENIX</a:t>
            </a:r>
            <a:endParaRPr sz="3250">
              <a:latin typeface="Proxima Nova"/>
              <a:cs typeface="Proxima Nova"/>
            </a:endParaRPr>
          </a:p>
          <a:p>
            <a:pPr marL="761365" marR="1377950" lvl="1" indent="-380365">
              <a:lnSpc>
                <a:spcPts val="3300"/>
              </a:lnSpc>
              <a:spcBef>
                <a:spcPts val="515"/>
              </a:spcBef>
              <a:buSzPct val="112068"/>
              <a:buChar char="-"/>
              <a:tabLst>
                <a:tab pos="719455" algn="l"/>
                <a:tab pos="720090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We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are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20-year-old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company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renowned</a:t>
            </a:r>
            <a:r>
              <a:rPr sz="290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for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transformative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nutrition</a:t>
            </a:r>
            <a:endParaRPr sz="2900">
              <a:latin typeface="Proxima Nova"/>
              <a:cs typeface="Proxima Nova"/>
            </a:endParaRPr>
          </a:p>
          <a:p>
            <a:pPr marL="666115" marR="234315" lvl="1" indent="-285750">
              <a:lnSpc>
                <a:spcPts val="3300"/>
              </a:lnSpc>
              <a:spcBef>
                <a:spcPts val="1235"/>
              </a:spcBef>
              <a:buChar char="-"/>
              <a:tabLst>
                <a:tab pos="681355" algn="l"/>
                <a:tab pos="682625" algn="l"/>
              </a:tabLst>
            </a:pP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Our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systems,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customer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service, and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income</a:t>
            </a:r>
            <a:r>
              <a:rPr sz="290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plan </a:t>
            </a:r>
            <a:r>
              <a:rPr sz="2900" spc="-25" dirty="0">
                <a:solidFill>
                  <a:srgbClr val="53585B"/>
                </a:solidFill>
                <a:latin typeface="Proxima Nova"/>
                <a:cs typeface="Proxima Nova"/>
              </a:rPr>
              <a:t>are </a:t>
            </a:r>
            <a:r>
              <a:rPr sz="2900" dirty="0">
                <a:solidFill>
                  <a:srgbClr val="53585B"/>
                </a:solidFill>
                <a:latin typeface="Proxima Nova"/>
                <a:cs typeface="Proxima Nova"/>
              </a:rPr>
              <a:t>well </a:t>
            </a:r>
            <a:r>
              <a:rPr sz="2900" spc="-10" dirty="0">
                <a:solidFill>
                  <a:srgbClr val="53585B"/>
                </a:solidFill>
                <a:latin typeface="Proxima Nova"/>
                <a:cs typeface="Proxima Nova"/>
              </a:rPr>
              <a:t>established</a:t>
            </a:r>
            <a:endParaRPr sz="2900">
              <a:latin typeface="Proxima Nova"/>
              <a:cs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7574" y="680996"/>
            <a:ext cx="6835775" cy="2214245"/>
          </a:xfrm>
          <a:prstGeom prst="rect">
            <a:avLst/>
          </a:prstGeom>
        </p:spPr>
        <p:txBody>
          <a:bodyPr vert="horz" wrap="square" lIns="0" tIns="211454" rIns="0" bIns="0" rtlCol="0">
            <a:spAutoFit/>
          </a:bodyPr>
          <a:lstStyle/>
          <a:p>
            <a:pPr marL="12700" marR="5080">
              <a:lnSpc>
                <a:spcPts val="7830"/>
              </a:lnSpc>
              <a:spcBef>
                <a:spcPts val="1664"/>
              </a:spcBef>
            </a:pPr>
            <a:r>
              <a:rPr dirty="0"/>
              <a:t>Collagen</a:t>
            </a:r>
            <a:r>
              <a:rPr spc="-365" dirty="0"/>
              <a:t> </a:t>
            </a:r>
            <a:r>
              <a:rPr spc="-10" dirty="0"/>
              <a:t>Elixir </a:t>
            </a:r>
            <a:r>
              <a:rPr dirty="0"/>
              <a:t>Has</a:t>
            </a:r>
            <a:r>
              <a:rPr spc="-150" dirty="0"/>
              <a:t> </a:t>
            </a:r>
            <a:r>
              <a:rPr dirty="0"/>
              <a:t>Gone</a:t>
            </a:r>
            <a:r>
              <a:rPr spc="-135" dirty="0"/>
              <a:t> </a:t>
            </a:r>
            <a:r>
              <a:rPr spc="-120" dirty="0"/>
              <a:t>Viral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79554" cy="113085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27573" y="2988042"/>
            <a:ext cx="7433945" cy="175323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74955" indent="-262890">
              <a:lnSpc>
                <a:spcPct val="100000"/>
              </a:lnSpc>
              <a:spcBef>
                <a:spcPts val="490"/>
              </a:spcBef>
              <a:buAutoNum type="arabicPlain"/>
              <a:tabLst>
                <a:tab pos="275590" algn="l"/>
              </a:tabLst>
            </a:pP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MILLION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BOTTLES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SOLD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in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72</a:t>
            </a:r>
            <a:r>
              <a:rPr sz="345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spc="-10" dirty="0">
                <a:solidFill>
                  <a:srgbClr val="53585B"/>
                </a:solidFill>
                <a:latin typeface="Proxima Nova"/>
                <a:cs typeface="Proxima Nova"/>
              </a:rPr>
              <a:t>hours</a:t>
            </a:r>
            <a:endParaRPr sz="3450">
              <a:latin typeface="Proxima Nova"/>
              <a:cs typeface="Proxima Nova"/>
            </a:endParaRPr>
          </a:p>
          <a:p>
            <a:pPr marL="384175" indent="-372110">
              <a:lnSpc>
                <a:spcPct val="100000"/>
              </a:lnSpc>
              <a:spcBef>
                <a:spcPts val="395"/>
              </a:spcBef>
              <a:buAutoNum type="arabicPlain"/>
              <a:tabLst>
                <a:tab pos="384810" algn="l"/>
              </a:tabLst>
            </a:pP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MILLION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BOTTLES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SOLD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in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2</a:t>
            </a:r>
            <a:r>
              <a:rPr sz="345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spc="-10" dirty="0">
                <a:solidFill>
                  <a:srgbClr val="53585B"/>
                </a:solidFill>
                <a:latin typeface="Proxima Nova"/>
                <a:cs typeface="Proxima Nova"/>
              </a:rPr>
              <a:t>weeks</a:t>
            </a:r>
            <a:endParaRPr sz="3450">
              <a:latin typeface="Proxima Nova"/>
              <a:cs typeface="Proxima Nova"/>
            </a:endParaRPr>
          </a:p>
          <a:p>
            <a:pPr marL="370840" indent="-358775">
              <a:lnSpc>
                <a:spcPct val="100000"/>
              </a:lnSpc>
              <a:spcBef>
                <a:spcPts val="395"/>
              </a:spcBef>
              <a:buAutoNum type="arabicPlain"/>
              <a:tabLst>
                <a:tab pos="371475" algn="l"/>
              </a:tabLst>
            </a:pP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MILLION</a:t>
            </a:r>
            <a:r>
              <a:rPr sz="3450" spc="-3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BOTTLES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SOLD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in</a:t>
            </a: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dirty="0">
                <a:solidFill>
                  <a:srgbClr val="53585B"/>
                </a:solidFill>
                <a:latin typeface="Proxima Nova"/>
                <a:cs typeface="Proxima Nova"/>
              </a:rPr>
              <a:t>3</a:t>
            </a:r>
            <a:r>
              <a:rPr sz="3450" spc="-1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3450" spc="-10" dirty="0">
                <a:solidFill>
                  <a:srgbClr val="53585B"/>
                </a:solidFill>
                <a:latin typeface="Proxima Nova"/>
                <a:cs typeface="Proxima Nova"/>
              </a:rPr>
              <a:t>weeks</a:t>
            </a:r>
            <a:endParaRPr sz="3450">
              <a:latin typeface="Proxima Nova"/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7573" y="5339804"/>
            <a:ext cx="1195705" cy="5537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3450" spc="-20" dirty="0">
                <a:solidFill>
                  <a:srgbClr val="53585B"/>
                </a:solidFill>
                <a:latin typeface="Proxima Nova"/>
                <a:cs typeface="Proxima Nova"/>
              </a:rPr>
              <a:t>Now...</a:t>
            </a:r>
            <a:endParaRPr sz="3450">
              <a:latin typeface="Proxima Nova"/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27573" y="5517808"/>
            <a:ext cx="5551170" cy="1030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6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OVER</a:t>
            </a:r>
            <a:r>
              <a:rPr sz="3600" b="1" spc="305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6600" b="1" spc="240" dirty="0">
                <a:solidFill>
                  <a:srgbClr val="A06E67"/>
                </a:solidFill>
                <a:latin typeface="Superior Title Bold"/>
                <a:cs typeface="Superior Title Bold"/>
              </a:rPr>
              <a:t>40</a:t>
            </a:r>
            <a:r>
              <a:rPr sz="6600" b="1" spc="-5" dirty="0">
                <a:solidFill>
                  <a:srgbClr val="A06E67"/>
                </a:solidFill>
                <a:latin typeface="Superior Title Bold"/>
                <a:cs typeface="Superior Title Bold"/>
              </a:rPr>
              <a:t> </a:t>
            </a:r>
            <a:r>
              <a:rPr sz="6600" b="1" spc="-10" dirty="0">
                <a:solidFill>
                  <a:srgbClr val="A06E67"/>
                </a:solidFill>
                <a:latin typeface="Superior Title Bold"/>
                <a:cs typeface="Superior Title Bold"/>
              </a:rPr>
              <a:t>Million</a:t>
            </a:r>
            <a:endParaRPr sz="6600">
              <a:latin typeface="Superior Title"/>
              <a:cs typeface="Superior Titl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27573" y="6470659"/>
            <a:ext cx="3284220" cy="578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36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BOTTLES</a:t>
            </a:r>
            <a:r>
              <a:rPr sz="3600" b="1" spc="-100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3600" b="1" spc="-20" dirty="0">
                <a:solidFill>
                  <a:srgbClr val="A06E67"/>
                </a:solidFill>
                <a:latin typeface="ProximaNova-Semibold"/>
                <a:cs typeface="ProximaNova-Semibold"/>
              </a:rPr>
              <a:t>SOLD</a:t>
            </a:r>
            <a:endParaRPr sz="3600">
              <a:latin typeface="ProximaNova-Semibold"/>
              <a:cs typeface="ProximaNova-Semibold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7444799" y="879868"/>
            <a:ext cx="12659360" cy="10183495"/>
            <a:chOff x="7444799" y="879868"/>
            <a:chExt cx="12659360" cy="1018349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44799" y="879868"/>
              <a:ext cx="12659300" cy="101831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7434024" y="1033999"/>
              <a:ext cx="892810" cy="2514600"/>
            </a:xfrm>
            <a:custGeom>
              <a:avLst/>
              <a:gdLst/>
              <a:ahLst/>
              <a:cxnLst/>
              <a:rect l="l" t="t" r="r" b="b"/>
              <a:pathLst>
                <a:path w="892809" h="2514600">
                  <a:moveTo>
                    <a:pt x="0" y="0"/>
                  </a:moveTo>
                  <a:lnTo>
                    <a:pt x="892412" y="0"/>
                  </a:lnTo>
                  <a:lnTo>
                    <a:pt x="892412" y="2514562"/>
                  </a:lnTo>
                </a:path>
              </a:pathLst>
            </a:custGeom>
            <a:ln w="15706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8282210" y="3501000"/>
              <a:ext cx="88900" cy="47625"/>
            </a:xfrm>
            <a:custGeom>
              <a:avLst/>
              <a:gdLst/>
              <a:ahLst/>
              <a:cxnLst/>
              <a:rect l="l" t="t" r="r" b="b"/>
              <a:pathLst>
                <a:path w="88900" h="47625">
                  <a:moveTo>
                    <a:pt x="88447" y="0"/>
                  </a:moveTo>
                  <a:lnTo>
                    <a:pt x="44218" y="47569"/>
                  </a:lnTo>
                  <a:lnTo>
                    <a:pt x="0" y="0"/>
                  </a:lnTo>
                </a:path>
              </a:pathLst>
            </a:custGeom>
            <a:ln w="15706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704160" y="737012"/>
            <a:ext cx="364172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CHECK</a:t>
            </a:r>
            <a:r>
              <a:rPr sz="3300" b="1" spc="350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330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THIS</a:t>
            </a:r>
            <a:r>
              <a:rPr sz="3300" b="1" spc="350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3300" b="1" spc="40" dirty="0">
                <a:solidFill>
                  <a:srgbClr val="A06E67"/>
                </a:solidFill>
                <a:latin typeface="ProximaNova-Semibold"/>
                <a:cs typeface="ProximaNova-Semibold"/>
              </a:rPr>
              <a:t>OUT!</a:t>
            </a:r>
            <a:endParaRPr sz="3300">
              <a:latin typeface="ProximaNova-Semibold"/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22864" y="8194378"/>
            <a:ext cx="2127250" cy="6959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25"/>
              </a:spcBef>
            </a:pP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Collagen</a:t>
            </a:r>
            <a:r>
              <a:rPr sz="165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Elixir™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spc="-25" dirty="0">
                <a:solidFill>
                  <a:srgbClr val="53585B"/>
                </a:solidFill>
                <a:latin typeface="Proxima Nova"/>
                <a:cs typeface="Proxima Nova"/>
              </a:rPr>
              <a:t>has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been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featured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in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spc="-20" dirty="0">
                <a:solidFill>
                  <a:srgbClr val="53585B"/>
                </a:solidFill>
                <a:latin typeface="Proxima Nova"/>
                <a:cs typeface="Proxima Nova"/>
              </a:rPr>
              <a:t>these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magazines</a:t>
            </a:r>
            <a:r>
              <a:rPr sz="1650" spc="-2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spc="-20" dirty="0">
                <a:solidFill>
                  <a:srgbClr val="53585B"/>
                </a:solidFill>
                <a:latin typeface="Proxima Nova"/>
                <a:cs typeface="Proxima Nova"/>
              </a:rPr>
              <a:t>too!</a:t>
            </a:r>
            <a:endParaRPr sz="1650">
              <a:latin typeface="Proxima Nova"/>
              <a:cs typeface="Proxima Nov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69512" y="8473794"/>
            <a:ext cx="5288280" cy="2835275"/>
            <a:chOff x="2269512" y="8473794"/>
            <a:chExt cx="5288280" cy="2835275"/>
          </a:xfrm>
        </p:grpSpPr>
        <p:sp>
          <p:nvSpPr>
            <p:cNvPr id="15" name="object 15"/>
            <p:cNvSpPr/>
            <p:nvPr/>
          </p:nvSpPr>
          <p:spPr>
            <a:xfrm>
              <a:off x="3444921" y="8552095"/>
              <a:ext cx="1405890" cy="567055"/>
            </a:xfrm>
            <a:custGeom>
              <a:avLst/>
              <a:gdLst/>
              <a:ahLst/>
              <a:cxnLst/>
              <a:rect l="l" t="t" r="r" b="b"/>
              <a:pathLst>
                <a:path w="1405889" h="567054">
                  <a:moveTo>
                    <a:pt x="0" y="0"/>
                  </a:moveTo>
                  <a:lnTo>
                    <a:pt x="1405486" y="0"/>
                  </a:lnTo>
                  <a:lnTo>
                    <a:pt x="1405486" y="566987"/>
                  </a:lnTo>
                </a:path>
              </a:pathLst>
            </a:custGeom>
            <a:ln w="15706">
              <a:solidFill>
                <a:srgbClr val="C8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06180" y="9071511"/>
              <a:ext cx="88900" cy="47625"/>
            </a:xfrm>
            <a:custGeom>
              <a:avLst/>
              <a:gdLst/>
              <a:ahLst/>
              <a:cxnLst/>
              <a:rect l="l" t="t" r="r" b="b"/>
              <a:pathLst>
                <a:path w="88900" h="47625">
                  <a:moveTo>
                    <a:pt x="88447" y="0"/>
                  </a:moveTo>
                  <a:lnTo>
                    <a:pt x="44218" y="47569"/>
                  </a:lnTo>
                  <a:lnTo>
                    <a:pt x="0" y="0"/>
                  </a:lnTo>
                </a:path>
              </a:pathLst>
            </a:custGeom>
            <a:ln w="15706">
              <a:solidFill>
                <a:srgbClr val="C8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69512" y="8984019"/>
              <a:ext cx="2582005" cy="232453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2580" y="8473794"/>
              <a:ext cx="2904923" cy="28347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75847" y="1803484"/>
              <a:ext cx="3866369" cy="257757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775842" y="1803473"/>
              <a:ext cx="3866515" cy="2578100"/>
            </a:xfrm>
            <a:custGeom>
              <a:avLst/>
              <a:gdLst/>
              <a:ahLst/>
              <a:cxnLst/>
              <a:rect l="l" t="t" r="r" b="b"/>
              <a:pathLst>
                <a:path w="3866515" h="2578100">
                  <a:moveTo>
                    <a:pt x="0" y="2577586"/>
                  </a:moveTo>
                  <a:lnTo>
                    <a:pt x="3866374" y="2577586"/>
                  </a:lnTo>
                  <a:lnTo>
                    <a:pt x="3866374" y="0"/>
                  </a:lnTo>
                  <a:lnTo>
                    <a:pt x="0" y="0"/>
                  </a:lnTo>
                  <a:lnTo>
                    <a:pt x="0" y="2577586"/>
                  </a:lnTo>
                  <a:close/>
                </a:path>
              </a:pathLst>
            </a:custGeom>
            <a:ln w="4973">
              <a:solidFill>
                <a:srgbClr val="C8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71265" y="2332128"/>
              <a:ext cx="3866373" cy="25775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871260" y="2332128"/>
              <a:ext cx="3866515" cy="2578100"/>
            </a:xfrm>
            <a:custGeom>
              <a:avLst/>
              <a:gdLst/>
              <a:ahLst/>
              <a:cxnLst/>
              <a:rect l="l" t="t" r="r" b="b"/>
              <a:pathLst>
                <a:path w="3866515" h="2578100">
                  <a:moveTo>
                    <a:pt x="0" y="2577586"/>
                  </a:moveTo>
                  <a:lnTo>
                    <a:pt x="3866374" y="2577586"/>
                  </a:lnTo>
                  <a:lnTo>
                    <a:pt x="3866374" y="0"/>
                  </a:lnTo>
                  <a:lnTo>
                    <a:pt x="0" y="0"/>
                  </a:lnTo>
                  <a:lnTo>
                    <a:pt x="0" y="2577586"/>
                  </a:lnTo>
                  <a:close/>
                </a:path>
              </a:pathLst>
            </a:custGeom>
            <a:ln w="4973">
              <a:solidFill>
                <a:srgbClr val="C8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15867" y="4041761"/>
              <a:ext cx="8188232" cy="680693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2270243" y="2010615"/>
              <a:ext cx="554990" cy="200660"/>
            </a:xfrm>
            <a:custGeom>
              <a:avLst/>
              <a:gdLst/>
              <a:ahLst/>
              <a:cxnLst/>
              <a:rect l="l" t="t" r="r" b="b"/>
              <a:pathLst>
                <a:path w="554990" h="200660">
                  <a:moveTo>
                    <a:pt x="246335" y="0"/>
                  </a:moveTo>
                  <a:lnTo>
                    <a:pt x="200202" y="5803"/>
                  </a:lnTo>
                  <a:lnTo>
                    <a:pt x="156182" y="19225"/>
                  </a:lnTo>
                  <a:lnTo>
                    <a:pt x="115242" y="39781"/>
                  </a:lnTo>
                  <a:lnTo>
                    <a:pt x="78347" y="66985"/>
                  </a:lnTo>
                  <a:lnTo>
                    <a:pt x="46465" y="100353"/>
                  </a:lnTo>
                  <a:lnTo>
                    <a:pt x="20561" y="139398"/>
                  </a:lnTo>
                  <a:lnTo>
                    <a:pt x="1602" y="183636"/>
                  </a:lnTo>
                  <a:lnTo>
                    <a:pt x="0" y="188588"/>
                  </a:lnTo>
                  <a:lnTo>
                    <a:pt x="2711" y="193908"/>
                  </a:lnTo>
                  <a:lnTo>
                    <a:pt x="12606" y="197122"/>
                  </a:lnTo>
                  <a:lnTo>
                    <a:pt x="17926" y="194410"/>
                  </a:lnTo>
                  <a:lnTo>
                    <a:pt x="19528" y="189468"/>
                  </a:lnTo>
                  <a:lnTo>
                    <a:pt x="37154" y="148351"/>
                  </a:lnTo>
                  <a:lnTo>
                    <a:pt x="61241" y="112064"/>
                  </a:lnTo>
                  <a:lnTo>
                    <a:pt x="90889" y="81056"/>
                  </a:lnTo>
                  <a:lnTo>
                    <a:pt x="125200" y="55778"/>
                  </a:lnTo>
                  <a:lnTo>
                    <a:pt x="163276" y="36682"/>
                  </a:lnTo>
                  <a:lnTo>
                    <a:pt x="204218" y="24217"/>
                  </a:lnTo>
                  <a:lnTo>
                    <a:pt x="247127" y="18834"/>
                  </a:lnTo>
                  <a:lnTo>
                    <a:pt x="291106" y="20983"/>
                  </a:lnTo>
                  <a:lnTo>
                    <a:pt x="335256" y="31117"/>
                  </a:lnTo>
                  <a:lnTo>
                    <a:pt x="384009" y="52748"/>
                  </a:lnTo>
                  <a:lnTo>
                    <a:pt x="426400" y="83419"/>
                  </a:lnTo>
                  <a:lnTo>
                    <a:pt x="461347" y="122068"/>
                  </a:lnTo>
                  <a:lnTo>
                    <a:pt x="487765" y="167636"/>
                  </a:lnTo>
                  <a:lnTo>
                    <a:pt x="418249" y="132150"/>
                  </a:lnTo>
                  <a:lnTo>
                    <a:pt x="409694" y="148956"/>
                  </a:lnTo>
                  <a:lnTo>
                    <a:pt x="510508" y="200400"/>
                  </a:lnTo>
                  <a:lnTo>
                    <a:pt x="554496" y="96099"/>
                  </a:lnTo>
                  <a:lnTo>
                    <a:pt x="537125" y="88759"/>
                  </a:lnTo>
                  <a:lnTo>
                    <a:pt x="506099" y="162359"/>
                  </a:lnTo>
                  <a:lnTo>
                    <a:pt x="484228" y="121920"/>
                  </a:lnTo>
                  <a:lnTo>
                    <a:pt x="456169" y="86184"/>
                  </a:lnTo>
                  <a:lnTo>
                    <a:pt x="422544" y="55749"/>
                  </a:lnTo>
                  <a:lnTo>
                    <a:pt x="383974" y="31218"/>
                  </a:lnTo>
                  <a:lnTo>
                    <a:pt x="341078" y="13191"/>
                  </a:lnTo>
                  <a:lnTo>
                    <a:pt x="293616" y="2300"/>
                  </a:lnTo>
                  <a:lnTo>
                    <a:pt x="246335" y="0"/>
                  </a:lnTo>
                  <a:close/>
                </a:path>
              </a:pathLst>
            </a:custGeom>
            <a:solidFill>
              <a:srgbClr val="C8C7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879554" cy="1130855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0496" y="6065260"/>
              <a:ext cx="3730252" cy="524329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51705" y="1889994"/>
              <a:ext cx="6408181" cy="829294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151705" y="1889994"/>
              <a:ext cx="6408420" cy="8293100"/>
            </a:xfrm>
            <a:custGeom>
              <a:avLst/>
              <a:gdLst/>
              <a:ahLst/>
              <a:cxnLst/>
              <a:rect l="l" t="t" r="r" b="b"/>
              <a:pathLst>
                <a:path w="6408420" h="8293100">
                  <a:moveTo>
                    <a:pt x="0" y="8292941"/>
                  </a:moveTo>
                  <a:lnTo>
                    <a:pt x="6408181" y="8292941"/>
                  </a:lnTo>
                  <a:lnTo>
                    <a:pt x="6408181" y="0"/>
                  </a:lnTo>
                  <a:lnTo>
                    <a:pt x="0" y="0"/>
                  </a:lnTo>
                  <a:lnTo>
                    <a:pt x="0" y="8292941"/>
                  </a:lnTo>
                  <a:close/>
                </a:path>
              </a:pathLst>
            </a:custGeom>
            <a:ln w="7853">
              <a:solidFill>
                <a:srgbClr val="C8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327574" y="366869"/>
            <a:ext cx="17545685" cy="12192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Sharing</a:t>
            </a:r>
            <a:r>
              <a:rPr spc="-245" dirty="0"/>
              <a:t> </a:t>
            </a:r>
            <a:r>
              <a:rPr dirty="0"/>
              <a:t>Is</a:t>
            </a:r>
            <a:r>
              <a:rPr spc="-245" dirty="0"/>
              <a:t> </a:t>
            </a:r>
            <a:r>
              <a:rPr dirty="0"/>
              <a:t>Easy</a:t>
            </a:r>
            <a:r>
              <a:rPr spc="-240" dirty="0"/>
              <a:t> </a:t>
            </a:r>
            <a:r>
              <a:rPr spc="-50" dirty="0"/>
              <a:t>With</a:t>
            </a:r>
            <a:r>
              <a:rPr spc="-245" dirty="0"/>
              <a:t> </a:t>
            </a:r>
            <a:r>
              <a:rPr spc="-40" dirty="0"/>
              <a:t>Customized</a:t>
            </a:r>
            <a:r>
              <a:rPr spc="-240" dirty="0"/>
              <a:t> </a:t>
            </a:r>
            <a:r>
              <a:rPr spc="-465" dirty="0"/>
              <a:t>T</a:t>
            </a:r>
            <a:r>
              <a:rPr spc="85" dirty="0"/>
              <a:t>ools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714199" y="1836876"/>
            <a:ext cx="461009" cy="39433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1320"/>
              </a:lnSpc>
              <a:spcBef>
                <a:spcPts val="360"/>
              </a:spcBef>
            </a:pPr>
            <a:r>
              <a:rPr sz="1300" spc="-20" dirty="0">
                <a:solidFill>
                  <a:srgbClr val="C8C7C7"/>
                </a:solidFill>
                <a:latin typeface="Proxima Nova"/>
                <a:cs typeface="Proxima Nova"/>
              </a:rPr>
              <a:t>FLIP OVER</a:t>
            </a:r>
            <a:endParaRPr sz="1300">
              <a:latin typeface="Proxima Nova"/>
              <a:cs typeface="Proxima Nov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854945" y="7251999"/>
            <a:ext cx="1986914" cy="13239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065" marR="5080" indent="-1270" algn="ctr">
              <a:lnSpc>
                <a:spcPts val="1650"/>
              </a:lnSpc>
              <a:spcBef>
                <a:spcPts val="425"/>
              </a:spcBef>
            </a:pP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Printed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with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spc="-50" dirty="0">
                <a:solidFill>
                  <a:srgbClr val="53585B"/>
                </a:solidFill>
                <a:latin typeface="Proxima Nova"/>
                <a:cs typeface="Proxima Nova"/>
              </a:rPr>
              <a:t>a</a:t>
            </a:r>
            <a:r>
              <a:rPr sz="1650" spc="50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custom</a:t>
            </a:r>
            <a:r>
              <a:rPr sz="165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QR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code</a:t>
            </a:r>
            <a:r>
              <a:rPr sz="1650" spc="-10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spc="-35" dirty="0">
                <a:solidFill>
                  <a:srgbClr val="53585B"/>
                </a:solidFill>
                <a:latin typeface="Proxima Nova"/>
                <a:cs typeface="Proxima Nova"/>
              </a:rPr>
              <a:t>to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your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personal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site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spc="-25" dirty="0">
                <a:solidFill>
                  <a:srgbClr val="53585B"/>
                </a:solidFill>
                <a:latin typeface="Proxima Nova"/>
                <a:cs typeface="Proxima Nova"/>
              </a:rPr>
              <a:t>for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Customers</a:t>
            </a:r>
            <a:r>
              <a:rPr sz="1650" spc="-25" dirty="0">
                <a:solidFill>
                  <a:srgbClr val="53585B"/>
                </a:solidFill>
                <a:latin typeface="Proxima Nova"/>
                <a:cs typeface="Proxima Nova"/>
              </a:rPr>
              <a:t> to</a:t>
            </a:r>
            <a:endParaRPr sz="1650">
              <a:latin typeface="Proxima Nova"/>
              <a:cs typeface="Proxima Nova"/>
            </a:endParaRPr>
          </a:p>
          <a:p>
            <a:pPr algn="ctr">
              <a:lnSpc>
                <a:spcPts val="1480"/>
              </a:lnSpc>
            </a:pP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learn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more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spc="-25" dirty="0">
                <a:solidFill>
                  <a:srgbClr val="53585B"/>
                </a:solidFill>
                <a:latin typeface="Proxima Nova"/>
                <a:cs typeface="Proxima Nova"/>
              </a:rPr>
              <a:t>and</a:t>
            </a:r>
            <a:endParaRPr sz="1650">
              <a:latin typeface="Proxima Nova"/>
              <a:cs typeface="Proxima Nova"/>
            </a:endParaRPr>
          </a:p>
          <a:p>
            <a:pPr algn="ctr">
              <a:lnSpc>
                <a:spcPts val="1814"/>
              </a:lnSpc>
            </a:pP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easily</a:t>
            </a:r>
            <a:r>
              <a:rPr sz="1650" spc="-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place an </a:t>
            </a:r>
            <a:r>
              <a:rPr sz="1650" spc="-20" dirty="0">
                <a:solidFill>
                  <a:srgbClr val="53585B"/>
                </a:solidFill>
                <a:latin typeface="Proxima Nova"/>
                <a:cs typeface="Proxima Nova"/>
              </a:rPr>
              <a:t>order</a:t>
            </a:r>
            <a:endParaRPr sz="1650">
              <a:latin typeface="Proxima Nova"/>
              <a:cs typeface="Proxima Nov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08616" y="10288555"/>
            <a:ext cx="5168900" cy="276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Fits easily into any</a:t>
            </a:r>
            <a:r>
              <a:rPr sz="1650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8.5" x 11"</a:t>
            </a:r>
            <a:r>
              <a:rPr sz="1650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frame to display</a:t>
            </a:r>
            <a:r>
              <a:rPr sz="1650" spc="5" dirty="0">
                <a:solidFill>
                  <a:srgbClr val="53585B"/>
                </a:solidFill>
                <a:latin typeface="Proxima Nova"/>
                <a:cs typeface="Proxima Nova"/>
              </a:rPr>
              <a:t> </a:t>
            </a:r>
            <a:r>
              <a:rPr sz="1650" dirty="0">
                <a:solidFill>
                  <a:srgbClr val="53585B"/>
                </a:solidFill>
                <a:latin typeface="Proxima Nova"/>
                <a:cs typeface="Proxima Nova"/>
              </a:rPr>
              <a:t>on </a:t>
            </a:r>
            <a:r>
              <a:rPr sz="1650" spc="-10" dirty="0">
                <a:solidFill>
                  <a:srgbClr val="53585B"/>
                </a:solidFill>
                <a:latin typeface="Proxima Nova"/>
                <a:cs typeface="Proxima Nova"/>
              </a:rPr>
              <a:t>counter</a:t>
            </a:r>
            <a:endParaRPr sz="1650">
              <a:latin typeface="Proxima Nova"/>
              <a:cs typeface="Proxima Nov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68484" y="4730733"/>
            <a:ext cx="14333219" cy="6228080"/>
            <a:chOff x="3668484" y="4730733"/>
            <a:chExt cx="14333219" cy="6228080"/>
          </a:xfrm>
        </p:grpSpPr>
        <p:sp>
          <p:nvSpPr>
            <p:cNvPr id="18" name="object 18"/>
            <p:cNvSpPr/>
            <p:nvPr/>
          </p:nvSpPr>
          <p:spPr>
            <a:xfrm>
              <a:off x="10863543" y="8778528"/>
              <a:ext cx="1843405" cy="0"/>
            </a:xfrm>
            <a:custGeom>
              <a:avLst/>
              <a:gdLst/>
              <a:ahLst/>
              <a:cxnLst/>
              <a:rect l="l" t="t" r="r" b="b"/>
              <a:pathLst>
                <a:path w="1843404">
                  <a:moveTo>
                    <a:pt x="0" y="0"/>
                  </a:moveTo>
                  <a:lnTo>
                    <a:pt x="1842875" y="0"/>
                  </a:lnTo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863543" y="7113657"/>
              <a:ext cx="1843405" cy="0"/>
            </a:xfrm>
            <a:custGeom>
              <a:avLst/>
              <a:gdLst/>
              <a:ahLst/>
              <a:cxnLst/>
              <a:rect l="l" t="t" r="r" b="b"/>
              <a:pathLst>
                <a:path w="1843404">
                  <a:moveTo>
                    <a:pt x="0" y="0"/>
                  </a:moveTo>
                  <a:lnTo>
                    <a:pt x="1842875" y="0"/>
                  </a:lnTo>
                </a:path>
              </a:pathLst>
            </a:custGeom>
            <a:ln w="7853">
              <a:solidFill>
                <a:srgbClr val="53585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220651" y="8847897"/>
              <a:ext cx="1226820" cy="400685"/>
            </a:xfrm>
            <a:custGeom>
              <a:avLst/>
              <a:gdLst/>
              <a:ahLst/>
              <a:cxnLst/>
              <a:rect l="l" t="t" r="r" b="b"/>
              <a:pathLst>
                <a:path w="1226820" h="400684">
                  <a:moveTo>
                    <a:pt x="1226643" y="0"/>
                  </a:moveTo>
                  <a:lnTo>
                    <a:pt x="1226643" y="400281"/>
                  </a:lnTo>
                  <a:lnTo>
                    <a:pt x="0" y="400281"/>
                  </a:lnTo>
                </a:path>
              </a:pathLst>
            </a:custGeom>
            <a:ln w="15706">
              <a:solidFill>
                <a:srgbClr val="A06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20644" y="9203952"/>
              <a:ext cx="47625" cy="88900"/>
            </a:xfrm>
            <a:custGeom>
              <a:avLst/>
              <a:gdLst/>
              <a:ahLst/>
              <a:cxnLst/>
              <a:rect l="l" t="t" r="r" b="b"/>
              <a:pathLst>
                <a:path w="47625" h="88900">
                  <a:moveTo>
                    <a:pt x="47569" y="88447"/>
                  </a:moveTo>
                  <a:lnTo>
                    <a:pt x="0" y="44218"/>
                  </a:lnTo>
                  <a:lnTo>
                    <a:pt x="47569" y="0"/>
                  </a:lnTo>
                </a:path>
              </a:pathLst>
            </a:custGeom>
            <a:ln w="15706">
              <a:solidFill>
                <a:srgbClr val="A06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703831" y="4782807"/>
              <a:ext cx="1750695" cy="2274570"/>
            </a:xfrm>
            <a:custGeom>
              <a:avLst/>
              <a:gdLst/>
              <a:ahLst/>
              <a:cxnLst/>
              <a:rect l="l" t="t" r="r" b="b"/>
              <a:pathLst>
                <a:path w="1750694" h="2274570">
                  <a:moveTo>
                    <a:pt x="0" y="2274569"/>
                  </a:moveTo>
                  <a:lnTo>
                    <a:pt x="0" y="0"/>
                  </a:lnTo>
                  <a:lnTo>
                    <a:pt x="1750198" y="0"/>
                  </a:lnTo>
                </a:path>
              </a:pathLst>
            </a:custGeom>
            <a:ln w="15706">
              <a:solidFill>
                <a:srgbClr val="A06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406457" y="4738586"/>
              <a:ext cx="47625" cy="88900"/>
            </a:xfrm>
            <a:custGeom>
              <a:avLst/>
              <a:gdLst/>
              <a:ahLst/>
              <a:cxnLst/>
              <a:rect l="l" t="t" r="r" b="b"/>
              <a:pathLst>
                <a:path w="47625" h="88900">
                  <a:moveTo>
                    <a:pt x="0" y="0"/>
                  </a:moveTo>
                  <a:lnTo>
                    <a:pt x="47569" y="44229"/>
                  </a:lnTo>
                  <a:lnTo>
                    <a:pt x="0" y="88447"/>
                  </a:lnTo>
                </a:path>
              </a:pathLst>
            </a:custGeom>
            <a:ln w="15706">
              <a:solidFill>
                <a:srgbClr val="A06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76338" y="10613428"/>
              <a:ext cx="1318895" cy="293370"/>
            </a:xfrm>
            <a:custGeom>
              <a:avLst/>
              <a:gdLst/>
              <a:ahLst/>
              <a:cxnLst/>
              <a:rect l="l" t="t" r="r" b="b"/>
              <a:pathLst>
                <a:path w="1318895" h="293370">
                  <a:moveTo>
                    <a:pt x="1318273" y="0"/>
                  </a:moveTo>
                  <a:lnTo>
                    <a:pt x="1318273" y="293184"/>
                  </a:lnTo>
                  <a:lnTo>
                    <a:pt x="0" y="293184"/>
                  </a:lnTo>
                </a:path>
              </a:pathLst>
            </a:custGeom>
            <a:ln w="15706">
              <a:solidFill>
                <a:srgbClr val="C8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76341" y="10862390"/>
              <a:ext cx="47625" cy="88900"/>
            </a:xfrm>
            <a:custGeom>
              <a:avLst/>
              <a:gdLst/>
              <a:ahLst/>
              <a:cxnLst/>
              <a:rect l="l" t="t" r="r" b="b"/>
              <a:pathLst>
                <a:path w="47625" h="88900">
                  <a:moveTo>
                    <a:pt x="47569" y="88447"/>
                  </a:moveTo>
                  <a:lnTo>
                    <a:pt x="0" y="44218"/>
                  </a:lnTo>
                  <a:lnTo>
                    <a:pt x="47569" y="0"/>
                  </a:lnTo>
                </a:path>
              </a:pathLst>
            </a:custGeom>
            <a:ln w="15706">
              <a:solidFill>
                <a:srgbClr val="C8C7C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2206434" y="8847897"/>
              <a:ext cx="5743575" cy="1123315"/>
            </a:xfrm>
            <a:custGeom>
              <a:avLst/>
              <a:gdLst/>
              <a:ahLst/>
              <a:cxnLst/>
              <a:rect l="l" t="t" r="r" b="b"/>
              <a:pathLst>
                <a:path w="5743575" h="1123315">
                  <a:moveTo>
                    <a:pt x="0" y="0"/>
                  </a:moveTo>
                  <a:lnTo>
                    <a:pt x="0" y="1123002"/>
                  </a:lnTo>
                  <a:lnTo>
                    <a:pt x="5743039" y="1123002"/>
                  </a:lnTo>
                  <a:lnTo>
                    <a:pt x="5743039" y="367297"/>
                  </a:lnTo>
                </a:path>
              </a:pathLst>
            </a:custGeom>
            <a:ln w="15706">
              <a:solidFill>
                <a:srgbClr val="A06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905253" y="9215196"/>
              <a:ext cx="88900" cy="47625"/>
            </a:xfrm>
            <a:custGeom>
              <a:avLst/>
              <a:gdLst/>
              <a:ahLst/>
              <a:cxnLst/>
              <a:rect l="l" t="t" r="r" b="b"/>
              <a:pathLst>
                <a:path w="88900" h="47625">
                  <a:moveTo>
                    <a:pt x="88447" y="47569"/>
                  </a:moveTo>
                  <a:lnTo>
                    <a:pt x="44218" y="0"/>
                  </a:lnTo>
                  <a:lnTo>
                    <a:pt x="0" y="47569"/>
                  </a:lnTo>
                </a:path>
              </a:pathLst>
            </a:custGeom>
            <a:ln w="15706">
              <a:solidFill>
                <a:srgbClr val="A06E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2943498" y="10632158"/>
            <a:ext cx="6791959" cy="5422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15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THESE</a:t>
            </a:r>
            <a:r>
              <a:rPr sz="2150" b="1" spc="-20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215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&amp;</a:t>
            </a:r>
            <a:r>
              <a:rPr sz="2150" b="1" spc="-15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215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MORE</a:t>
            </a:r>
            <a:r>
              <a:rPr sz="2150" b="1" spc="-15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215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AVAILABLE</a:t>
            </a:r>
            <a:r>
              <a:rPr sz="2150" b="1" spc="-15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2150" b="1" dirty="0">
                <a:solidFill>
                  <a:srgbClr val="A06E67"/>
                </a:solidFill>
                <a:latin typeface="ProximaNova-Semibold"/>
                <a:cs typeface="ProximaNova-Semibold"/>
              </a:rPr>
              <a:t>AT</a:t>
            </a:r>
            <a:r>
              <a:rPr sz="2150" b="1" spc="-15" dirty="0">
                <a:solidFill>
                  <a:srgbClr val="A06E67"/>
                </a:solidFill>
                <a:latin typeface="ProximaNova-Semibold"/>
                <a:cs typeface="ProximaNova-Semibold"/>
              </a:rPr>
              <a:t> </a:t>
            </a:r>
            <a:r>
              <a:rPr sz="2150" b="1" spc="-10" dirty="0">
                <a:solidFill>
                  <a:srgbClr val="A06E67"/>
                </a:solidFill>
                <a:latin typeface="ProximaNova-Semibold"/>
                <a:cs typeface="ProximaNova-Semibold"/>
              </a:rPr>
              <a:t>ISASALESTOOLS.COM</a:t>
            </a:r>
            <a:endParaRPr sz="2150">
              <a:latin typeface="ProximaNova-Semibold"/>
              <a:cs typeface="ProximaNova-Semibold"/>
            </a:endParaRPr>
          </a:p>
          <a:p>
            <a:pPr marL="3254375">
              <a:lnSpc>
                <a:spcPct val="100000"/>
              </a:lnSpc>
              <a:spcBef>
                <a:spcPts val="20"/>
              </a:spcBef>
            </a:pP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Nonworking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QR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code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shown</a:t>
            </a:r>
            <a:r>
              <a:rPr sz="1200" spc="135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on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dirty="0">
                <a:solidFill>
                  <a:srgbClr val="53585B"/>
                </a:solidFill>
                <a:latin typeface="ProximaNova-Light"/>
                <a:cs typeface="ProximaNova-Light"/>
              </a:rPr>
              <a:t>pictured</a:t>
            </a:r>
            <a:r>
              <a:rPr sz="1200" spc="140" dirty="0">
                <a:solidFill>
                  <a:srgbClr val="53585B"/>
                </a:solidFill>
                <a:latin typeface="ProximaNova-Light"/>
                <a:cs typeface="ProximaNova-Light"/>
              </a:rPr>
              <a:t> </a:t>
            </a:r>
            <a:r>
              <a:rPr sz="1200" spc="-10" dirty="0">
                <a:solidFill>
                  <a:srgbClr val="53585B"/>
                </a:solidFill>
                <a:latin typeface="ProximaNova-Light"/>
                <a:cs typeface="ProximaNova-Light"/>
              </a:rPr>
              <a:t>examples.</a:t>
            </a:r>
            <a:endParaRPr sz="1200">
              <a:latin typeface="ProximaNova-Light"/>
              <a:cs typeface="ProximaNova-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1433</Words>
  <Application>Microsoft Macintosh PowerPoint</Application>
  <PresentationFormat>Custom</PresentationFormat>
  <Paragraphs>147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Proxima Nova</vt:lpstr>
      <vt:lpstr>ProximaNova-Extrabld</vt:lpstr>
      <vt:lpstr>ProximaNova-Light</vt:lpstr>
      <vt:lpstr>ProximaNova-Medium</vt:lpstr>
      <vt:lpstr>ProximaNova-Semibold</vt:lpstr>
      <vt:lpstr>ProximaNovaT-Thin</vt:lpstr>
      <vt:lpstr>Superior Title</vt:lpstr>
      <vt:lpstr>Superior Title Bold</vt:lpstr>
      <vt:lpstr>SuperiorTitle-Medium</vt:lpstr>
      <vt:lpstr>Office Theme</vt:lpstr>
      <vt:lpstr>Sharing Collagen Elixir™ G L O W W H I L E Y O U R I N C O M E G R O W S</vt:lpstr>
      <vt:lpstr>One-Of-A-Kind Product</vt:lpstr>
      <vt:lpstr>One-Of-A-Kind Product</vt:lpstr>
      <vt:lpstr>Collagen Elixir™ Results NOTICEABLE RESULTS IN THE FIRST 30 DAYS*</vt:lpstr>
      <vt:lpstr>Results &amp; Powerful Testimonials</vt:lpstr>
      <vt:lpstr>Business Benefits of Collagen</vt:lpstr>
      <vt:lpstr>Business Benefits of Collagen</vt:lpstr>
      <vt:lpstr>Collagen Elixir Has Gone Viral</vt:lpstr>
      <vt:lpstr>Sharing Is Easy With Customized Tools</vt:lpstr>
      <vt:lpstr>Beauty Afterglow Bundle</vt:lpstr>
      <vt:lpstr>Spread the News About Collagen Elixir™</vt:lpstr>
      <vt:lpstr>Incentive To Share</vt:lpstr>
      <vt:lpstr>GETTING PAID</vt:lpstr>
      <vt:lpstr>Additional Income Potential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Collagen Elixir™ G L O W W H I L E Y O U R I N C O M E G R O W S</dc:title>
  <cp:lastModifiedBy>Melyn Nguyen</cp:lastModifiedBy>
  <cp:revision>1</cp:revision>
  <dcterms:created xsi:type="dcterms:W3CDTF">2022-03-25T22:27:44Z</dcterms:created>
  <dcterms:modified xsi:type="dcterms:W3CDTF">2022-03-25T22:34:00Z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2022-03-25T00:00:00Z</vt:filetime>
  </property>
  <property fmtid="{D5CDD505-2E9C-101B-9397-08002B2CF9AE}" pid="3" name="Creator">
    <vt:lpwstr>Adobe InDesign 17.1 (Macintosh)</vt:lpwstr>
  </property>
  <property fmtid="{D5CDD505-2E9C-101B-9397-08002B2CF9AE}" pid="4" name="LastSaved">
    <vt:filetime>2022-03-25T00:00:00Z</vt:filetime>
  </property>
</Properties>
</file>